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strument Sans Medium" panose="020B0604020202020204" charset="0"/>
      <p:regular r:id="rId13"/>
    </p:embeddedFont>
    <p:embeddedFont>
      <p:font typeface="Open Sans" panose="020B0606030504020204"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2" d="100"/>
          <a:sy n="42" d="100"/>
        </p:scale>
        <p:origin x="4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106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73473"/>
            <a:ext cx="7556421" cy="1417558"/>
          </a:xfrm>
          <a:prstGeom prst="rect">
            <a:avLst/>
          </a:prstGeom>
          <a:noFill/>
          <a:ln/>
        </p:spPr>
        <p:txBody>
          <a:bodyPr wrap="square" lIns="0" tIns="0" rIns="0" bIns="0" rtlCol="0" anchor="t"/>
          <a:lstStyle/>
          <a:p>
            <a:pPr marL="0" indent="0" algn="ctr">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Breast Cancer Prediction using Machine Learning</a:t>
            </a:r>
            <a:endParaRPr lang="en-US" sz="4450" dirty="0"/>
          </a:p>
        </p:txBody>
      </p:sp>
      <p:sp>
        <p:nvSpPr>
          <p:cNvPr id="4" name="Text 1"/>
          <p:cNvSpPr/>
          <p:nvPr/>
        </p:nvSpPr>
        <p:spPr>
          <a:xfrm>
            <a:off x="6280190" y="3831193"/>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BFBFBF"/>
                </a:solidFill>
                <a:latin typeface="Open Sans" pitchFamily="34" charset="0"/>
                <a:ea typeface="Open Sans" pitchFamily="34" charset="-122"/>
                <a:cs typeface="Open Sans" pitchFamily="34" charset="-120"/>
              </a:rPr>
              <a:t>Presented by: [Abdelrahman Helmy]</a:t>
            </a:r>
            <a:endParaRPr lang="en-US" sz="1750" dirty="0"/>
          </a:p>
        </p:txBody>
      </p:sp>
      <p:sp>
        <p:nvSpPr>
          <p:cNvPr id="5" name="Text 2"/>
          <p:cNvSpPr/>
          <p:nvPr/>
        </p:nvSpPr>
        <p:spPr>
          <a:xfrm>
            <a:off x="6280190" y="4449247"/>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BFBFBF"/>
                </a:solidFill>
                <a:latin typeface="Open Sans" pitchFamily="34" charset="0"/>
                <a:ea typeface="Open Sans" pitchFamily="34" charset="-122"/>
                <a:cs typeface="Open Sans" pitchFamily="34" charset="-120"/>
              </a:rPr>
              <a:t>Course: [huawei Ai]</a:t>
            </a:r>
            <a:endParaRPr lang="en-US" sz="1750" dirty="0"/>
          </a:p>
        </p:txBody>
      </p:sp>
      <p:sp>
        <p:nvSpPr>
          <p:cNvPr id="6" name="Text 3"/>
          <p:cNvSpPr/>
          <p:nvPr/>
        </p:nvSpPr>
        <p:spPr>
          <a:xfrm>
            <a:off x="6280190" y="5067300"/>
            <a:ext cx="7556421" cy="1088708"/>
          </a:xfrm>
          <a:prstGeom prst="rect">
            <a:avLst/>
          </a:prstGeom>
          <a:noFill/>
          <a:ln/>
        </p:spPr>
        <p:txBody>
          <a:bodyPr wrap="square" lIns="0" tIns="0" rIns="0" bIns="0" rtlCol="0" anchor="t"/>
          <a:lstStyle/>
          <a:p>
            <a:pPr marL="0" indent="0" algn="ctr">
              <a:lnSpc>
                <a:spcPts val="2850"/>
              </a:lnSpc>
              <a:buNone/>
            </a:pPr>
            <a:r>
              <a:rPr lang="en-US" sz="1750" dirty="0">
                <a:solidFill>
                  <a:srgbClr val="BFBFBF"/>
                </a:solidFill>
                <a:latin typeface="Open Sans" pitchFamily="34" charset="0"/>
                <a:ea typeface="Open Sans" pitchFamily="34" charset="-122"/>
                <a:cs typeface="Open Sans" pitchFamily="34" charset="-120"/>
              </a:rPr>
              <a:t>This project demonstrates how Machine Learning can be applied to predict whether a tumor is malignant or benign, using two classification models: Logistic Regression and Random Forest.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311825"/>
            <a:ext cx="5440680"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Results, Conclusions, &amp; The Path Forward</a:t>
            </a:r>
            <a:endParaRPr lang="en-US" sz="2200" dirty="0"/>
          </a:p>
        </p:txBody>
      </p:sp>
      <p:sp>
        <p:nvSpPr>
          <p:cNvPr id="3" name="Text 1"/>
          <p:cNvSpPr/>
          <p:nvPr/>
        </p:nvSpPr>
        <p:spPr>
          <a:xfrm>
            <a:off x="396835" y="949523"/>
            <a:ext cx="1701165" cy="212646"/>
          </a:xfrm>
          <a:prstGeom prst="rect">
            <a:avLst/>
          </a:prstGeom>
          <a:noFill/>
          <a:ln/>
        </p:spPr>
        <p:txBody>
          <a:bodyPr wrap="none" lIns="0" tIns="0" rIns="0" bIns="0" rtlCol="0" anchor="t"/>
          <a:lstStyle/>
          <a:p>
            <a:pPr marL="0" indent="0" algn="l">
              <a:lnSpc>
                <a:spcPts val="1650"/>
              </a:lnSpc>
              <a:buNone/>
            </a:pPr>
            <a:r>
              <a:rPr lang="en-US" sz="1300" dirty="0">
                <a:solidFill>
                  <a:srgbClr val="FEFEFE"/>
                </a:solidFill>
                <a:latin typeface="Instrument Sans Medium" pitchFamily="34" charset="0"/>
                <a:ea typeface="Instrument Sans Medium" pitchFamily="34" charset="-122"/>
                <a:cs typeface="Instrument Sans Medium" pitchFamily="34" charset="-120"/>
              </a:rPr>
              <a:t>Key Findings</a:t>
            </a:r>
            <a:endParaRPr lang="en-US" sz="1300" dirty="0"/>
          </a:p>
        </p:txBody>
      </p:sp>
      <p:sp>
        <p:nvSpPr>
          <p:cNvPr id="4" name="Text 2"/>
          <p:cNvSpPr/>
          <p:nvPr/>
        </p:nvSpPr>
        <p:spPr>
          <a:xfrm>
            <a:off x="396835" y="1275517"/>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BFBFBF"/>
                </a:solidFill>
                <a:latin typeface="Open Sans" pitchFamily="34" charset="0"/>
                <a:ea typeface="Open Sans" pitchFamily="34" charset="-122"/>
                <a:cs typeface="Open Sans" pitchFamily="34" charset="-120"/>
              </a:rPr>
              <a:t>Logistic Regression:</a:t>
            </a:r>
            <a:r>
              <a:rPr lang="en-US" sz="850" dirty="0">
                <a:solidFill>
                  <a:srgbClr val="BFBFBF"/>
                </a:solidFill>
                <a:latin typeface="Open Sans" pitchFamily="34" charset="0"/>
                <a:ea typeface="Open Sans" pitchFamily="34" charset="-122"/>
                <a:cs typeface="Open Sans" pitchFamily="34" charset="-120"/>
              </a:rPr>
              <a:t> Achieved a strong accuracy of approximately </a:t>
            </a:r>
            <a:r>
              <a:rPr lang="en-US" sz="850" dirty="0">
                <a:solidFill>
                  <a:srgbClr val="000000"/>
                </a:solidFill>
                <a:highlight>
                  <a:srgbClr val="AEE4BD"/>
                </a:highlight>
                <a:latin typeface="Open Sans" pitchFamily="34" charset="0"/>
                <a:ea typeface="Open Sans" pitchFamily="34" charset="-122"/>
                <a:cs typeface="Open Sans" pitchFamily="34" charset="-120"/>
              </a:rPr>
              <a:t>94%</a:t>
            </a:r>
            <a:r>
              <a:rPr lang="en-US" sz="850" dirty="0">
                <a:solidFill>
                  <a:srgbClr val="BFBFBF"/>
                </a:solidFill>
                <a:latin typeface="Open Sans" pitchFamily="34" charset="0"/>
                <a:ea typeface="Open Sans" pitchFamily="34" charset="-122"/>
                <a:cs typeface="Open Sans" pitchFamily="34" charset="-120"/>
              </a:rPr>
              <a:t>.</a:t>
            </a:r>
            <a:endParaRPr lang="en-US" sz="850" dirty="0"/>
          </a:p>
        </p:txBody>
      </p:sp>
      <p:sp>
        <p:nvSpPr>
          <p:cNvPr id="5" name="Text 3"/>
          <p:cNvSpPr/>
          <p:nvPr/>
        </p:nvSpPr>
        <p:spPr>
          <a:xfrm>
            <a:off x="396835" y="1496616"/>
            <a:ext cx="6780014" cy="362903"/>
          </a:xfrm>
          <a:prstGeom prst="rect">
            <a:avLst/>
          </a:prstGeom>
          <a:noFill/>
          <a:ln/>
        </p:spPr>
        <p:txBody>
          <a:bodyPr wrap="square" lIns="0" tIns="0" rIns="0" bIns="0" rtlCol="0" anchor="t"/>
          <a:lstStyle/>
          <a:p>
            <a:pPr marL="342900" indent="-342900" algn="l">
              <a:lnSpc>
                <a:spcPts val="1400"/>
              </a:lnSpc>
              <a:buSzPct val="100000"/>
              <a:buChar char="•"/>
            </a:pPr>
            <a:r>
              <a:rPr lang="en-US" sz="850" b="1" dirty="0">
                <a:solidFill>
                  <a:srgbClr val="BFBFBF"/>
                </a:solidFill>
                <a:latin typeface="Open Sans" pitchFamily="34" charset="0"/>
                <a:ea typeface="Open Sans" pitchFamily="34" charset="-122"/>
                <a:cs typeface="Open Sans" pitchFamily="34" charset="-120"/>
              </a:rPr>
              <a:t>Random Forest:</a:t>
            </a:r>
            <a:r>
              <a:rPr lang="en-US" sz="850" dirty="0">
                <a:solidFill>
                  <a:srgbClr val="BFBFBF"/>
                </a:solidFill>
                <a:latin typeface="Open Sans" pitchFamily="34" charset="0"/>
                <a:ea typeface="Open Sans" pitchFamily="34" charset="-122"/>
                <a:cs typeface="Open Sans" pitchFamily="34" charset="-120"/>
              </a:rPr>
              <a:t> Surpassed LR with an accuracy of around </a:t>
            </a:r>
            <a:r>
              <a:rPr lang="en-US" sz="850" dirty="0">
                <a:solidFill>
                  <a:srgbClr val="000000"/>
                </a:solidFill>
                <a:highlight>
                  <a:srgbClr val="AEE4BD"/>
                </a:highlight>
                <a:latin typeface="Open Sans" pitchFamily="34" charset="0"/>
                <a:ea typeface="Open Sans" pitchFamily="34" charset="-122"/>
                <a:cs typeface="Open Sans" pitchFamily="34" charset="-120"/>
              </a:rPr>
              <a:t>97%</a:t>
            </a:r>
            <a:r>
              <a:rPr lang="en-US" sz="850" dirty="0">
                <a:solidFill>
                  <a:srgbClr val="BFBFBF"/>
                </a:solidFill>
                <a:latin typeface="Open Sans" pitchFamily="34" charset="0"/>
                <a:ea typeface="Open Sans" pitchFamily="34" charset="-122"/>
                <a:cs typeface="Open Sans" pitchFamily="34" charset="-120"/>
              </a:rPr>
              <a:t>, demonstrating superior ability to capture complex data patterns.</a:t>
            </a:r>
            <a:endParaRPr lang="en-US" sz="850" dirty="0"/>
          </a:p>
        </p:txBody>
      </p:sp>
      <p:sp>
        <p:nvSpPr>
          <p:cNvPr id="6" name="Text 4"/>
          <p:cNvSpPr/>
          <p:nvPr/>
        </p:nvSpPr>
        <p:spPr>
          <a:xfrm>
            <a:off x="396835" y="1961555"/>
            <a:ext cx="6780014" cy="725805"/>
          </a:xfrm>
          <a:prstGeom prst="rect">
            <a:avLst/>
          </a:prstGeom>
          <a:noFill/>
          <a:ln/>
        </p:spPr>
        <p:txBody>
          <a:bodyPr wrap="square" lIns="0" tIns="0" rIns="0" bIns="0" rtlCol="0" anchor="t"/>
          <a:lstStyle/>
          <a:p>
            <a:pPr marL="0" indent="0" algn="l">
              <a:lnSpc>
                <a:spcPts val="1400"/>
              </a:lnSpc>
              <a:buNone/>
            </a:pPr>
            <a:r>
              <a:rPr lang="en-US" sz="850" b="1" dirty="0">
                <a:solidFill>
                  <a:srgbClr val="BFBFBF"/>
                </a:solidFill>
                <a:latin typeface="Open Sans" pitchFamily="34" charset="0"/>
                <a:ea typeface="Open Sans" pitchFamily="34" charset="-122"/>
                <a:cs typeface="Open Sans" pitchFamily="34" charset="-120"/>
              </a:rPr>
              <a:t>Conclusion:</a:t>
            </a:r>
            <a:r>
              <a:rPr lang="en-US" sz="850" dirty="0">
                <a:solidFill>
                  <a:srgbClr val="BFBFBF"/>
                </a:solidFill>
                <a:latin typeface="Open Sans" pitchFamily="34" charset="0"/>
                <a:ea typeface="Open Sans" pitchFamily="34" charset="-122"/>
                <a:cs typeface="Open Sans" pitchFamily="34" charset="-120"/>
              </a:rPr>
              <a:t> Machine Learning is a powerful and valuable tool to support doctors in breast cancer diagnosis. While Logistic Regression offers simplicity and interpretability, Random Forest provides higher accuracy and robustness, making it the preferred choice for critical real-world applications. Automated prediction systems hold significant potential to enhance healthcare decision-making.</a:t>
            </a:r>
            <a:endParaRPr lang="en-US" sz="850" dirty="0"/>
          </a:p>
        </p:txBody>
      </p:sp>
      <p:pic>
        <p:nvPicPr>
          <p:cNvPr id="7" name="Image 0" descr="preencoded.png"/>
          <p:cNvPicPr>
            <a:picLocks noChangeAspect="1"/>
          </p:cNvPicPr>
          <p:nvPr/>
        </p:nvPicPr>
        <p:blipFill>
          <a:blip r:embed="rId3"/>
          <a:stretch>
            <a:fillRect/>
          </a:stretch>
        </p:blipFill>
        <p:spPr>
          <a:xfrm>
            <a:off x="396835" y="2814876"/>
            <a:ext cx="6780014" cy="6780014"/>
          </a:xfrm>
          <a:prstGeom prst="rect">
            <a:avLst/>
          </a:prstGeom>
        </p:spPr>
      </p:pic>
      <p:sp>
        <p:nvSpPr>
          <p:cNvPr id="8" name="Text 5"/>
          <p:cNvSpPr/>
          <p:nvPr/>
        </p:nvSpPr>
        <p:spPr>
          <a:xfrm>
            <a:off x="7461171" y="949523"/>
            <a:ext cx="1701165" cy="212646"/>
          </a:xfrm>
          <a:prstGeom prst="rect">
            <a:avLst/>
          </a:prstGeom>
          <a:noFill/>
          <a:ln/>
        </p:spPr>
        <p:txBody>
          <a:bodyPr wrap="none" lIns="0" tIns="0" rIns="0" bIns="0" rtlCol="0" anchor="t"/>
          <a:lstStyle/>
          <a:p>
            <a:pPr marL="0" indent="0" algn="l">
              <a:lnSpc>
                <a:spcPts val="1650"/>
              </a:lnSpc>
              <a:buNone/>
            </a:pPr>
            <a:r>
              <a:rPr lang="en-US" sz="1300" dirty="0">
                <a:solidFill>
                  <a:srgbClr val="FEFEFE"/>
                </a:solidFill>
                <a:latin typeface="Instrument Sans Medium" pitchFamily="34" charset="0"/>
                <a:ea typeface="Instrument Sans Medium" pitchFamily="34" charset="-122"/>
                <a:cs typeface="Instrument Sans Medium" pitchFamily="34" charset="-120"/>
              </a:rPr>
              <a:t>Future Directions</a:t>
            </a:r>
            <a:endParaRPr lang="en-US" sz="1300" dirty="0"/>
          </a:p>
        </p:txBody>
      </p:sp>
      <p:pic>
        <p:nvPicPr>
          <p:cNvPr id="9" name="Image 1" descr="preencoded.png"/>
          <p:cNvPicPr>
            <a:picLocks noChangeAspect="1"/>
          </p:cNvPicPr>
          <p:nvPr/>
        </p:nvPicPr>
        <p:blipFill>
          <a:blip r:embed="rId4"/>
          <a:stretch>
            <a:fillRect/>
          </a:stretch>
        </p:blipFill>
        <p:spPr>
          <a:xfrm>
            <a:off x="7503676" y="1271885"/>
            <a:ext cx="170021" cy="212646"/>
          </a:xfrm>
          <a:prstGeom prst="rect">
            <a:avLst/>
          </a:prstGeom>
        </p:spPr>
      </p:pic>
      <p:sp>
        <p:nvSpPr>
          <p:cNvPr id="10" name="Text 6"/>
          <p:cNvSpPr/>
          <p:nvPr/>
        </p:nvSpPr>
        <p:spPr>
          <a:xfrm>
            <a:off x="7829669" y="1289685"/>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BFBFBF"/>
                </a:solidFill>
                <a:latin typeface="Instrument Sans Medium" pitchFamily="34" charset="0"/>
                <a:ea typeface="Instrument Sans Medium" pitchFamily="34" charset="-122"/>
                <a:cs typeface="Instrument Sans Medium" pitchFamily="34" charset="-120"/>
              </a:rPr>
              <a:t>Advanced Models</a:t>
            </a:r>
            <a:endParaRPr lang="en-US" sz="1100" dirty="0"/>
          </a:p>
        </p:txBody>
      </p:sp>
      <p:sp>
        <p:nvSpPr>
          <p:cNvPr id="11" name="Text 7"/>
          <p:cNvSpPr/>
          <p:nvPr/>
        </p:nvSpPr>
        <p:spPr>
          <a:xfrm>
            <a:off x="7829669" y="1580198"/>
            <a:ext cx="6411516" cy="181451"/>
          </a:xfrm>
          <a:prstGeom prst="rect">
            <a:avLst/>
          </a:prstGeom>
          <a:noFill/>
          <a:ln/>
        </p:spPr>
        <p:txBody>
          <a:bodyPr wrap="none" lIns="0" tIns="0" rIns="0" bIns="0" rtlCol="0" anchor="t"/>
          <a:lstStyle/>
          <a:p>
            <a:pPr marL="0" indent="0" algn="l">
              <a:lnSpc>
                <a:spcPts val="1400"/>
              </a:lnSpc>
              <a:buNone/>
            </a:pPr>
            <a:r>
              <a:rPr lang="en-US" sz="850" dirty="0">
                <a:solidFill>
                  <a:srgbClr val="BFBFBF"/>
                </a:solidFill>
                <a:latin typeface="Open Sans" pitchFamily="34" charset="0"/>
                <a:ea typeface="Open Sans" pitchFamily="34" charset="-122"/>
                <a:cs typeface="Open Sans" pitchFamily="34" charset="-120"/>
              </a:rPr>
              <a:t>Explore Support Vector Machines (SVM) and Neural Networks for potential performance gains.</a:t>
            </a:r>
            <a:endParaRPr lang="en-US" sz="850" dirty="0"/>
          </a:p>
        </p:txBody>
      </p:sp>
      <p:pic>
        <p:nvPicPr>
          <p:cNvPr id="12" name="Image 2" descr="preencoded.png"/>
          <p:cNvPicPr>
            <a:picLocks noChangeAspect="1"/>
          </p:cNvPicPr>
          <p:nvPr/>
        </p:nvPicPr>
        <p:blipFill>
          <a:blip r:embed="rId4"/>
          <a:stretch>
            <a:fillRect/>
          </a:stretch>
        </p:blipFill>
        <p:spPr>
          <a:xfrm>
            <a:off x="7503676" y="1970663"/>
            <a:ext cx="170021" cy="212646"/>
          </a:xfrm>
          <a:prstGeom prst="rect">
            <a:avLst/>
          </a:prstGeom>
        </p:spPr>
      </p:pic>
      <p:sp>
        <p:nvSpPr>
          <p:cNvPr id="13" name="Text 8"/>
          <p:cNvSpPr/>
          <p:nvPr/>
        </p:nvSpPr>
        <p:spPr>
          <a:xfrm>
            <a:off x="7829669" y="1988463"/>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BFBFBF"/>
                </a:solidFill>
                <a:latin typeface="Instrument Sans Medium" pitchFamily="34" charset="0"/>
                <a:ea typeface="Instrument Sans Medium" pitchFamily="34" charset="-122"/>
                <a:cs typeface="Instrument Sans Medium" pitchFamily="34" charset="-120"/>
              </a:rPr>
              <a:t>Robust Validation</a:t>
            </a:r>
            <a:endParaRPr lang="en-US" sz="1100" dirty="0"/>
          </a:p>
        </p:txBody>
      </p:sp>
      <p:sp>
        <p:nvSpPr>
          <p:cNvPr id="14" name="Text 9"/>
          <p:cNvSpPr/>
          <p:nvPr/>
        </p:nvSpPr>
        <p:spPr>
          <a:xfrm>
            <a:off x="7829669" y="2278975"/>
            <a:ext cx="6411516" cy="181451"/>
          </a:xfrm>
          <a:prstGeom prst="rect">
            <a:avLst/>
          </a:prstGeom>
          <a:noFill/>
          <a:ln/>
        </p:spPr>
        <p:txBody>
          <a:bodyPr wrap="none" lIns="0" tIns="0" rIns="0" bIns="0" rtlCol="0" anchor="t"/>
          <a:lstStyle/>
          <a:p>
            <a:pPr marL="0" indent="0" algn="l">
              <a:lnSpc>
                <a:spcPts val="1400"/>
              </a:lnSpc>
              <a:buNone/>
            </a:pPr>
            <a:r>
              <a:rPr lang="en-US" sz="850" dirty="0">
                <a:solidFill>
                  <a:srgbClr val="BFBFBF"/>
                </a:solidFill>
                <a:latin typeface="Open Sans" pitchFamily="34" charset="0"/>
                <a:ea typeface="Open Sans" pitchFamily="34" charset="-122"/>
                <a:cs typeface="Open Sans" pitchFamily="34" charset="-120"/>
              </a:rPr>
              <a:t>Implement Cross-Validation techniques to ensure consistent and generalizable results.</a:t>
            </a:r>
            <a:endParaRPr lang="en-US" sz="850" dirty="0"/>
          </a:p>
        </p:txBody>
      </p:sp>
      <p:pic>
        <p:nvPicPr>
          <p:cNvPr id="15" name="Image 3" descr="preencoded.png"/>
          <p:cNvPicPr>
            <a:picLocks noChangeAspect="1"/>
          </p:cNvPicPr>
          <p:nvPr/>
        </p:nvPicPr>
        <p:blipFill>
          <a:blip r:embed="rId4"/>
          <a:stretch>
            <a:fillRect/>
          </a:stretch>
        </p:blipFill>
        <p:spPr>
          <a:xfrm>
            <a:off x="7503676" y="2669441"/>
            <a:ext cx="170021" cy="212646"/>
          </a:xfrm>
          <a:prstGeom prst="rect">
            <a:avLst/>
          </a:prstGeom>
        </p:spPr>
      </p:pic>
      <p:sp>
        <p:nvSpPr>
          <p:cNvPr id="16" name="Text 10"/>
          <p:cNvSpPr/>
          <p:nvPr/>
        </p:nvSpPr>
        <p:spPr>
          <a:xfrm>
            <a:off x="7829669" y="2687241"/>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BFBFBF"/>
                </a:solidFill>
                <a:latin typeface="Instrument Sans Medium" pitchFamily="34" charset="0"/>
                <a:ea typeface="Instrument Sans Medium" pitchFamily="34" charset="-122"/>
                <a:cs typeface="Instrument Sans Medium" pitchFamily="34" charset="-120"/>
              </a:rPr>
              <a:t>Feature Engineering</a:t>
            </a:r>
            <a:endParaRPr lang="en-US" sz="1100" dirty="0"/>
          </a:p>
        </p:txBody>
      </p:sp>
      <p:sp>
        <p:nvSpPr>
          <p:cNvPr id="17" name="Text 11"/>
          <p:cNvSpPr/>
          <p:nvPr/>
        </p:nvSpPr>
        <p:spPr>
          <a:xfrm>
            <a:off x="7829669" y="2977753"/>
            <a:ext cx="6411516" cy="181451"/>
          </a:xfrm>
          <a:prstGeom prst="rect">
            <a:avLst/>
          </a:prstGeom>
          <a:noFill/>
          <a:ln/>
        </p:spPr>
        <p:txBody>
          <a:bodyPr wrap="none" lIns="0" tIns="0" rIns="0" bIns="0" rtlCol="0" anchor="t"/>
          <a:lstStyle/>
          <a:p>
            <a:pPr marL="0" indent="0" algn="l">
              <a:lnSpc>
                <a:spcPts val="1400"/>
              </a:lnSpc>
              <a:buNone/>
            </a:pPr>
            <a:r>
              <a:rPr lang="en-US" sz="850" dirty="0">
                <a:solidFill>
                  <a:srgbClr val="BFBFBF"/>
                </a:solidFill>
                <a:latin typeface="Open Sans" pitchFamily="34" charset="0"/>
                <a:ea typeface="Open Sans" pitchFamily="34" charset="-122"/>
                <a:cs typeface="Open Sans" pitchFamily="34" charset="-120"/>
              </a:rPr>
              <a:t>Develop new, more insightful features from existing data to improve predictive power.</a:t>
            </a:r>
            <a:endParaRPr lang="en-US" sz="850" dirty="0"/>
          </a:p>
        </p:txBody>
      </p:sp>
      <p:pic>
        <p:nvPicPr>
          <p:cNvPr id="18" name="Image 4" descr="preencoded.png"/>
          <p:cNvPicPr>
            <a:picLocks noChangeAspect="1"/>
          </p:cNvPicPr>
          <p:nvPr/>
        </p:nvPicPr>
        <p:blipFill>
          <a:blip r:embed="rId4"/>
          <a:stretch>
            <a:fillRect/>
          </a:stretch>
        </p:blipFill>
        <p:spPr>
          <a:xfrm>
            <a:off x="7503676" y="3368219"/>
            <a:ext cx="170021" cy="212646"/>
          </a:xfrm>
          <a:prstGeom prst="rect">
            <a:avLst/>
          </a:prstGeom>
        </p:spPr>
      </p:pic>
      <p:sp>
        <p:nvSpPr>
          <p:cNvPr id="19" name="Text 12"/>
          <p:cNvSpPr/>
          <p:nvPr/>
        </p:nvSpPr>
        <p:spPr>
          <a:xfrm>
            <a:off x="7829669" y="3386018"/>
            <a:ext cx="1500545" cy="177165"/>
          </a:xfrm>
          <a:prstGeom prst="rect">
            <a:avLst/>
          </a:prstGeom>
          <a:noFill/>
          <a:ln/>
        </p:spPr>
        <p:txBody>
          <a:bodyPr wrap="none" lIns="0" tIns="0" rIns="0" bIns="0" rtlCol="0" anchor="t"/>
          <a:lstStyle/>
          <a:p>
            <a:pPr marL="0" indent="0" algn="l">
              <a:lnSpc>
                <a:spcPts val="1350"/>
              </a:lnSpc>
              <a:buNone/>
            </a:pPr>
            <a:r>
              <a:rPr lang="en-US" sz="1100" dirty="0">
                <a:solidFill>
                  <a:srgbClr val="BFBFBF"/>
                </a:solidFill>
                <a:latin typeface="Instrument Sans Medium" pitchFamily="34" charset="0"/>
                <a:ea typeface="Instrument Sans Medium" pitchFamily="34" charset="-122"/>
                <a:cs typeface="Instrument Sans Medium" pitchFamily="34" charset="-120"/>
              </a:rPr>
              <a:t>Real-World Integration</a:t>
            </a:r>
            <a:endParaRPr lang="en-US" sz="1100" dirty="0"/>
          </a:p>
        </p:txBody>
      </p:sp>
      <p:sp>
        <p:nvSpPr>
          <p:cNvPr id="20" name="Text 13"/>
          <p:cNvSpPr/>
          <p:nvPr/>
        </p:nvSpPr>
        <p:spPr>
          <a:xfrm>
            <a:off x="7829669" y="3676531"/>
            <a:ext cx="6411516" cy="181451"/>
          </a:xfrm>
          <a:prstGeom prst="rect">
            <a:avLst/>
          </a:prstGeom>
          <a:noFill/>
          <a:ln/>
        </p:spPr>
        <p:txBody>
          <a:bodyPr wrap="none" lIns="0" tIns="0" rIns="0" bIns="0" rtlCol="0" anchor="t"/>
          <a:lstStyle/>
          <a:p>
            <a:pPr marL="0" indent="0" algn="l">
              <a:lnSpc>
                <a:spcPts val="1400"/>
              </a:lnSpc>
              <a:buNone/>
            </a:pPr>
            <a:r>
              <a:rPr lang="en-US" sz="850" dirty="0">
                <a:solidFill>
                  <a:srgbClr val="BFBFBF"/>
                </a:solidFill>
                <a:latin typeface="Open Sans" pitchFamily="34" charset="0"/>
                <a:ea typeface="Open Sans" pitchFamily="34" charset="-122"/>
                <a:cs typeface="Open Sans" pitchFamily="34" charset="-120"/>
              </a:rPr>
              <a:t>Collaborate with medical professionals to integrate models into clinical workflows for practical impact.</a:t>
            </a:r>
            <a:endParaRPr lang="en-US" sz="850" dirty="0"/>
          </a:p>
        </p:txBody>
      </p:sp>
      <p:pic>
        <p:nvPicPr>
          <p:cNvPr id="21" name="Image 5" descr="preencoded.png"/>
          <p:cNvPicPr>
            <a:picLocks noChangeAspect="1"/>
          </p:cNvPicPr>
          <p:nvPr/>
        </p:nvPicPr>
        <p:blipFill>
          <a:blip r:embed="rId5"/>
          <a:stretch>
            <a:fillRect/>
          </a:stretch>
        </p:blipFill>
        <p:spPr>
          <a:xfrm>
            <a:off x="7461171" y="3985498"/>
            <a:ext cx="6780014" cy="67800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7954" y="611267"/>
            <a:ext cx="13074491" cy="1389459"/>
          </a:xfrm>
          <a:prstGeom prst="rect">
            <a:avLst/>
          </a:prstGeom>
          <a:noFill/>
          <a:ln/>
        </p:spPr>
        <p:txBody>
          <a:bodyPr wrap="square" lIns="0" tIns="0" rIns="0" bIns="0" rtlCol="0" anchor="t"/>
          <a:lstStyle/>
          <a:p>
            <a:pPr marL="0" indent="0" algn="l">
              <a:lnSpc>
                <a:spcPts val="5450"/>
              </a:lnSpc>
              <a:buNone/>
            </a:pPr>
            <a:r>
              <a:rPr lang="en-US" sz="4350" dirty="0">
                <a:solidFill>
                  <a:srgbClr val="FEFEFE"/>
                </a:solidFill>
                <a:latin typeface="Instrument Sans Medium" pitchFamily="34" charset="0"/>
                <a:ea typeface="Instrument Sans Medium" pitchFamily="34" charset="-122"/>
                <a:cs typeface="Instrument Sans Medium" pitchFamily="34" charset="-120"/>
              </a:rPr>
              <a:t>The Challenge: Early &amp; Accurate Breast Cancer Diagnosis</a:t>
            </a:r>
            <a:endParaRPr lang="en-US" sz="4350" dirty="0"/>
          </a:p>
        </p:txBody>
      </p:sp>
      <p:sp>
        <p:nvSpPr>
          <p:cNvPr id="3" name="Text 1"/>
          <p:cNvSpPr/>
          <p:nvPr/>
        </p:nvSpPr>
        <p:spPr>
          <a:xfrm>
            <a:off x="777954" y="2534126"/>
            <a:ext cx="7627739" cy="1066919"/>
          </a:xfrm>
          <a:prstGeom prst="rect">
            <a:avLst/>
          </a:prstGeom>
          <a:noFill/>
          <a:ln/>
        </p:spPr>
        <p:txBody>
          <a:bodyPr wrap="square" lIns="0" tIns="0" rIns="0" bIns="0" rtlCol="0" anchor="t"/>
          <a:lstStyle/>
          <a:p>
            <a:pPr marL="0" indent="0" algn="l">
              <a:lnSpc>
                <a:spcPts val="2800"/>
              </a:lnSpc>
              <a:buNone/>
            </a:pPr>
            <a:r>
              <a:rPr lang="en-US" sz="1750" dirty="0">
                <a:solidFill>
                  <a:srgbClr val="BFBFBF"/>
                </a:solidFill>
                <a:latin typeface="Open Sans" pitchFamily="34" charset="0"/>
                <a:ea typeface="Open Sans" pitchFamily="34" charset="-122"/>
                <a:cs typeface="Open Sans" pitchFamily="34" charset="-120"/>
              </a:rPr>
              <a:t>Breast cancer remains one of the leading causes of death among women globally. </a:t>
            </a:r>
            <a:r>
              <a:rPr lang="en-US" sz="1750" dirty="0">
                <a:solidFill>
                  <a:srgbClr val="F5F547"/>
                </a:solidFill>
                <a:latin typeface="Open Sans" pitchFamily="34" charset="0"/>
                <a:ea typeface="Open Sans" pitchFamily="34" charset="-122"/>
                <a:cs typeface="Open Sans" pitchFamily="34" charset="-120"/>
              </a:rPr>
              <a:t>Early detection is paramount</a:t>
            </a:r>
            <a:r>
              <a:rPr lang="en-US" sz="1750" dirty="0">
                <a:solidFill>
                  <a:srgbClr val="BFBFBF"/>
                </a:solidFill>
                <a:latin typeface="Open Sans" pitchFamily="34" charset="0"/>
                <a:ea typeface="Open Sans" pitchFamily="34" charset="-122"/>
                <a:cs typeface="Open Sans" pitchFamily="34" charset="-120"/>
              </a:rPr>
              <a:t>, significantly increasing the chances of survival and improving patient outcomes.</a:t>
            </a:r>
            <a:endParaRPr lang="en-US" sz="1750" dirty="0"/>
          </a:p>
        </p:txBody>
      </p:sp>
      <p:sp>
        <p:nvSpPr>
          <p:cNvPr id="4" name="Text 2"/>
          <p:cNvSpPr/>
          <p:nvPr/>
        </p:nvSpPr>
        <p:spPr>
          <a:xfrm>
            <a:off x="777954" y="3801070"/>
            <a:ext cx="7627739" cy="1066919"/>
          </a:xfrm>
          <a:prstGeom prst="rect">
            <a:avLst/>
          </a:prstGeom>
          <a:noFill/>
          <a:ln/>
        </p:spPr>
        <p:txBody>
          <a:bodyPr wrap="square" lIns="0" tIns="0" rIns="0" bIns="0" rtlCol="0" anchor="t"/>
          <a:lstStyle/>
          <a:p>
            <a:pPr marL="0" indent="0" algn="l">
              <a:lnSpc>
                <a:spcPts val="2800"/>
              </a:lnSpc>
              <a:buNone/>
            </a:pPr>
            <a:r>
              <a:rPr lang="en-US" sz="1750" dirty="0">
                <a:solidFill>
                  <a:srgbClr val="BFBFBF"/>
                </a:solidFill>
                <a:latin typeface="Open Sans" pitchFamily="34" charset="0"/>
                <a:ea typeface="Open Sans" pitchFamily="34" charset="-122"/>
                <a:cs typeface="Open Sans" pitchFamily="34" charset="-120"/>
              </a:rPr>
              <a:t>However, traditional diagnostic methods, relying heavily on medical imaging and human expertise, can be subjective, time-consuming, and prone to variability. This presents a critical bottleneck in healthcare.</a:t>
            </a:r>
            <a:endParaRPr lang="en-US" sz="1750" dirty="0"/>
          </a:p>
        </p:txBody>
      </p:sp>
      <p:sp>
        <p:nvSpPr>
          <p:cNvPr id="5" name="Text 3"/>
          <p:cNvSpPr/>
          <p:nvPr/>
        </p:nvSpPr>
        <p:spPr>
          <a:xfrm>
            <a:off x="1111329" y="5118021"/>
            <a:ext cx="7294364" cy="1066919"/>
          </a:xfrm>
          <a:prstGeom prst="rect">
            <a:avLst/>
          </a:prstGeom>
          <a:noFill/>
          <a:ln/>
        </p:spPr>
        <p:txBody>
          <a:bodyPr wrap="square" lIns="0" tIns="0" rIns="0" bIns="0" rtlCol="0" anchor="t"/>
          <a:lstStyle/>
          <a:p>
            <a:pPr marL="0" indent="0" algn="l">
              <a:lnSpc>
                <a:spcPts val="2800"/>
              </a:lnSpc>
              <a:buNone/>
            </a:pPr>
            <a:r>
              <a:rPr lang="en-US" sz="1750" dirty="0">
                <a:solidFill>
                  <a:srgbClr val="BFBFBF"/>
                </a:solidFill>
                <a:latin typeface="Open Sans" pitchFamily="34" charset="0"/>
                <a:ea typeface="Open Sans" pitchFamily="34" charset="-122"/>
                <a:cs typeface="Open Sans" pitchFamily="34" charset="-120"/>
              </a:rPr>
              <a:t>"How can we leverage machine learning to assist medical professionals by providing fast, objective, and highly accurate predictions for cancer diagnosis?"</a:t>
            </a:r>
            <a:endParaRPr lang="en-US" sz="1750" dirty="0"/>
          </a:p>
        </p:txBody>
      </p:sp>
      <p:sp>
        <p:nvSpPr>
          <p:cNvPr id="6" name="Shape 4"/>
          <p:cNvSpPr/>
          <p:nvPr/>
        </p:nvSpPr>
        <p:spPr>
          <a:xfrm>
            <a:off x="777954" y="5118021"/>
            <a:ext cx="30480" cy="1066919"/>
          </a:xfrm>
          <a:prstGeom prst="rect">
            <a:avLst/>
          </a:prstGeom>
          <a:solidFill>
            <a:srgbClr val="F5F547"/>
          </a:solidFill>
          <a:ln/>
        </p:spPr>
      </p:sp>
      <p:pic>
        <p:nvPicPr>
          <p:cNvPr id="7" name="Image 0" descr="preencoded.png"/>
          <p:cNvPicPr>
            <a:picLocks noChangeAspect="1"/>
          </p:cNvPicPr>
          <p:nvPr/>
        </p:nvPicPr>
        <p:blipFill>
          <a:blip r:embed="rId3"/>
          <a:stretch>
            <a:fillRect/>
          </a:stretch>
        </p:blipFill>
        <p:spPr>
          <a:xfrm>
            <a:off x="8955524" y="2584133"/>
            <a:ext cx="4904423" cy="49044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7078" y="519470"/>
            <a:ext cx="7822644" cy="1179909"/>
          </a:xfrm>
          <a:prstGeom prst="rect">
            <a:avLst/>
          </a:prstGeom>
          <a:noFill/>
          <a:ln/>
        </p:spPr>
        <p:txBody>
          <a:bodyPr wrap="square" lIns="0" tIns="0" rIns="0" bIns="0" rtlCol="0" anchor="t"/>
          <a:lstStyle/>
          <a:p>
            <a:pPr marL="0" indent="0" algn="l">
              <a:lnSpc>
                <a:spcPts val="4600"/>
              </a:lnSpc>
              <a:buNone/>
            </a:pPr>
            <a:r>
              <a:rPr lang="en-US" sz="3700" dirty="0">
                <a:solidFill>
                  <a:srgbClr val="FEFEFE"/>
                </a:solidFill>
                <a:latin typeface="Instrument Sans Medium" pitchFamily="34" charset="0"/>
                <a:ea typeface="Instrument Sans Medium" pitchFamily="34" charset="-122"/>
                <a:cs typeface="Instrument Sans Medium" pitchFamily="34" charset="-120"/>
              </a:rPr>
              <a:t>Machine Learning: A Powerful Ally in Diagnosis</a:t>
            </a:r>
            <a:endParaRPr lang="en-US" sz="3700" dirty="0"/>
          </a:p>
        </p:txBody>
      </p:sp>
      <p:sp>
        <p:nvSpPr>
          <p:cNvPr id="4" name="Text 1"/>
          <p:cNvSpPr/>
          <p:nvPr/>
        </p:nvSpPr>
        <p:spPr>
          <a:xfrm>
            <a:off x="6147078" y="1982510"/>
            <a:ext cx="7822644" cy="603885"/>
          </a:xfrm>
          <a:prstGeom prst="rect">
            <a:avLst/>
          </a:prstGeom>
          <a:noFill/>
          <a:ln/>
        </p:spPr>
        <p:txBody>
          <a:bodyPr wrap="square" lIns="0" tIns="0" rIns="0" bIns="0" rtlCol="0" anchor="t"/>
          <a:lstStyle/>
          <a:p>
            <a:pPr marL="0" indent="0" algn="l">
              <a:lnSpc>
                <a:spcPts val="2350"/>
              </a:lnSpc>
              <a:buNone/>
            </a:pPr>
            <a:r>
              <a:rPr lang="en-US" sz="1450" dirty="0">
                <a:solidFill>
                  <a:srgbClr val="BFBFBF"/>
                </a:solidFill>
                <a:latin typeface="Open Sans" pitchFamily="34" charset="0"/>
                <a:ea typeface="Open Sans" pitchFamily="34" charset="-122"/>
                <a:cs typeface="Open Sans" pitchFamily="34" charset="-120"/>
              </a:rPr>
              <a:t>Machine learning offers a transformative approach to augment medical diagnosis, providing critical support to healthcare professionals.</a:t>
            </a:r>
            <a:endParaRPr lang="en-US" sz="1450" dirty="0"/>
          </a:p>
        </p:txBody>
      </p:sp>
      <p:pic>
        <p:nvPicPr>
          <p:cNvPr id="5" name="Image 1" descr="preencoded.png"/>
          <p:cNvPicPr>
            <a:picLocks noChangeAspect="1"/>
          </p:cNvPicPr>
          <p:nvPr/>
        </p:nvPicPr>
        <p:blipFill>
          <a:blip r:embed="rId4"/>
          <a:stretch>
            <a:fillRect/>
          </a:stretch>
        </p:blipFill>
        <p:spPr>
          <a:xfrm>
            <a:off x="6147078" y="2798683"/>
            <a:ext cx="566261" cy="566261"/>
          </a:xfrm>
          <a:prstGeom prst="rect">
            <a:avLst/>
          </a:prstGeom>
        </p:spPr>
      </p:pic>
      <p:sp>
        <p:nvSpPr>
          <p:cNvPr id="6" name="Text 2"/>
          <p:cNvSpPr/>
          <p:nvPr/>
        </p:nvSpPr>
        <p:spPr>
          <a:xfrm>
            <a:off x="6949202" y="2957870"/>
            <a:ext cx="2359581" cy="294918"/>
          </a:xfrm>
          <a:prstGeom prst="rect">
            <a:avLst/>
          </a:prstGeom>
          <a:noFill/>
          <a:ln/>
        </p:spPr>
        <p:txBody>
          <a:bodyPr wrap="none" lIns="0" tIns="0" rIns="0" bIns="0" rtlCol="0" anchor="t"/>
          <a:lstStyle/>
          <a:p>
            <a:pPr marL="0" indent="0" algn="l">
              <a:lnSpc>
                <a:spcPts val="230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Enhanced Accuracy</a:t>
            </a:r>
            <a:endParaRPr lang="en-US" sz="1850" dirty="0"/>
          </a:p>
        </p:txBody>
      </p:sp>
      <p:sp>
        <p:nvSpPr>
          <p:cNvPr id="7" name="Text 3"/>
          <p:cNvSpPr/>
          <p:nvPr/>
        </p:nvSpPr>
        <p:spPr>
          <a:xfrm>
            <a:off x="6949202" y="3366016"/>
            <a:ext cx="7020520" cy="301943"/>
          </a:xfrm>
          <a:prstGeom prst="rect">
            <a:avLst/>
          </a:prstGeom>
          <a:noFill/>
          <a:ln/>
        </p:spPr>
        <p:txBody>
          <a:bodyPr wrap="none" lIns="0" tIns="0" rIns="0" bIns="0" rtlCol="0" anchor="t"/>
          <a:lstStyle/>
          <a:p>
            <a:pPr marL="0" indent="0" algn="l">
              <a:lnSpc>
                <a:spcPts val="2350"/>
              </a:lnSpc>
              <a:buNone/>
            </a:pPr>
            <a:r>
              <a:rPr lang="en-US" sz="1450" dirty="0">
                <a:solidFill>
                  <a:srgbClr val="BFBFBF"/>
                </a:solidFill>
                <a:latin typeface="Open Sans" pitchFamily="34" charset="0"/>
                <a:ea typeface="Open Sans" pitchFamily="34" charset="-122"/>
                <a:cs typeface="Open Sans" pitchFamily="34" charset="-120"/>
              </a:rPr>
              <a:t>Algorithms can identify subtle patterns often missed by the human eye.</a:t>
            </a:r>
            <a:endParaRPr lang="en-US" sz="1450" dirty="0"/>
          </a:p>
        </p:txBody>
      </p:sp>
      <p:pic>
        <p:nvPicPr>
          <p:cNvPr id="8" name="Image 2" descr="preencoded.png"/>
          <p:cNvPicPr>
            <a:picLocks noChangeAspect="1"/>
          </p:cNvPicPr>
          <p:nvPr/>
        </p:nvPicPr>
        <p:blipFill>
          <a:blip r:embed="rId5"/>
          <a:stretch>
            <a:fillRect/>
          </a:stretch>
        </p:blipFill>
        <p:spPr>
          <a:xfrm>
            <a:off x="6147078" y="4045387"/>
            <a:ext cx="566261" cy="566261"/>
          </a:xfrm>
          <a:prstGeom prst="rect">
            <a:avLst/>
          </a:prstGeom>
        </p:spPr>
      </p:pic>
      <p:sp>
        <p:nvSpPr>
          <p:cNvPr id="9" name="Text 4"/>
          <p:cNvSpPr/>
          <p:nvPr/>
        </p:nvSpPr>
        <p:spPr>
          <a:xfrm>
            <a:off x="6949202" y="4204573"/>
            <a:ext cx="2359581" cy="294918"/>
          </a:xfrm>
          <a:prstGeom prst="rect">
            <a:avLst/>
          </a:prstGeom>
          <a:noFill/>
          <a:ln/>
        </p:spPr>
        <p:txBody>
          <a:bodyPr wrap="none" lIns="0" tIns="0" rIns="0" bIns="0" rtlCol="0" anchor="t"/>
          <a:lstStyle/>
          <a:p>
            <a:pPr marL="0" indent="0" algn="l">
              <a:lnSpc>
                <a:spcPts val="230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Rapid Predictions</a:t>
            </a:r>
            <a:endParaRPr lang="en-US" sz="1850" dirty="0"/>
          </a:p>
        </p:txBody>
      </p:sp>
      <p:sp>
        <p:nvSpPr>
          <p:cNvPr id="10" name="Text 5"/>
          <p:cNvSpPr/>
          <p:nvPr/>
        </p:nvSpPr>
        <p:spPr>
          <a:xfrm>
            <a:off x="6949202" y="4612719"/>
            <a:ext cx="7020520" cy="603885"/>
          </a:xfrm>
          <a:prstGeom prst="rect">
            <a:avLst/>
          </a:prstGeom>
          <a:noFill/>
          <a:ln/>
        </p:spPr>
        <p:txBody>
          <a:bodyPr wrap="square" lIns="0" tIns="0" rIns="0" bIns="0" rtlCol="0" anchor="t"/>
          <a:lstStyle/>
          <a:p>
            <a:pPr marL="0" indent="0" algn="l">
              <a:lnSpc>
                <a:spcPts val="2350"/>
              </a:lnSpc>
              <a:buNone/>
            </a:pPr>
            <a:r>
              <a:rPr lang="en-US" sz="1450" dirty="0">
                <a:solidFill>
                  <a:srgbClr val="BFBFBF"/>
                </a:solidFill>
                <a:latin typeface="Open Sans" pitchFamily="34" charset="0"/>
                <a:ea typeface="Open Sans" pitchFamily="34" charset="-122"/>
                <a:cs typeface="Open Sans" pitchFamily="34" charset="-120"/>
              </a:rPr>
              <a:t>Automated systems deliver diagnoses in minutes, speeding up patient care pathways.</a:t>
            </a:r>
            <a:endParaRPr lang="en-US" sz="1450" dirty="0"/>
          </a:p>
        </p:txBody>
      </p:sp>
      <p:pic>
        <p:nvPicPr>
          <p:cNvPr id="11" name="Image 3" descr="preencoded.png"/>
          <p:cNvPicPr>
            <a:picLocks noChangeAspect="1"/>
          </p:cNvPicPr>
          <p:nvPr/>
        </p:nvPicPr>
        <p:blipFill>
          <a:blip r:embed="rId6"/>
          <a:stretch>
            <a:fillRect/>
          </a:stretch>
        </p:blipFill>
        <p:spPr>
          <a:xfrm>
            <a:off x="6147078" y="5594033"/>
            <a:ext cx="566261" cy="566261"/>
          </a:xfrm>
          <a:prstGeom prst="rect">
            <a:avLst/>
          </a:prstGeom>
        </p:spPr>
      </p:pic>
      <p:sp>
        <p:nvSpPr>
          <p:cNvPr id="12" name="Text 6"/>
          <p:cNvSpPr/>
          <p:nvPr/>
        </p:nvSpPr>
        <p:spPr>
          <a:xfrm>
            <a:off x="6949202" y="5753219"/>
            <a:ext cx="2359581" cy="294918"/>
          </a:xfrm>
          <a:prstGeom prst="rect">
            <a:avLst/>
          </a:prstGeom>
          <a:noFill/>
          <a:ln/>
        </p:spPr>
        <p:txBody>
          <a:bodyPr wrap="none" lIns="0" tIns="0" rIns="0" bIns="0" rtlCol="0" anchor="t"/>
          <a:lstStyle/>
          <a:p>
            <a:pPr marL="0" indent="0" algn="l">
              <a:lnSpc>
                <a:spcPts val="230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Objective Analysis</a:t>
            </a:r>
            <a:endParaRPr lang="en-US" sz="1850" dirty="0"/>
          </a:p>
        </p:txBody>
      </p:sp>
      <p:sp>
        <p:nvSpPr>
          <p:cNvPr id="13" name="Text 7"/>
          <p:cNvSpPr/>
          <p:nvPr/>
        </p:nvSpPr>
        <p:spPr>
          <a:xfrm>
            <a:off x="6949202" y="6161365"/>
            <a:ext cx="7020520" cy="301943"/>
          </a:xfrm>
          <a:prstGeom prst="rect">
            <a:avLst/>
          </a:prstGeom>
          <a:noFill/>
          <a:ln/>
        </p:spPr>
        <p:txBody>
          <a:bodyPr wrap="none" lIns="0" tIns="0" rIns="0" bIns="0" rtlCol="0" anchor="t"/>
          <a:lstStyle/>
          <a:p>
            <a:pPr marL="0" indent="0" algn="l">
              <a:lnSpc>
                <a:spcPts val="2350"/>
              </a:lnSpc>
              <a:buNone/>
            </a:pPr>
            <a:r>
              <a:rPr lang="en-US" sz="1450" dirty="0">
                <a:solidFill>
                  <a:srgbClr val="BFBFBF"/>
                </a:solidFill>
                <a:latin typeface="Open Sans" pitchFamily="34" charset="0"/>
                <a:ea typeface="Open Sans" pitchFamily="34" charset="-122"/>
                <a:cs typeface="Open Sans" pitchFamily="34" charset="-120"/>
              </a:rPr>
              <a:t>Reduces subjectivity, providing consistent and unbiased diagnostic support.</a:t>
            </a:r>
            <a:endParaRPr lang="en-US" sz="1450" dirty="0"/>
          </a:p>
        </p:txBody>
      </p:sp>
      <p:pic>
        <p:nvPicPr>
          <p:cNvPr id="14" name="Image 4" descr="preencoded.png"/>
          <p:cNvPicPr>
            <a:picLocks noChangeAspect="1"/>
          </p:cNvPicPr>
          <p:nvPr/>
        </p:nvPicPr>
        <p:blipFill>
          <a:blip r:embed="rId7"/>
          <a:stretch>
            <a:fillRect/>
          </a:stretch>
        </p:blipFill>
        <p:spPr>
          <a:xfrm>
            <a:off x="6147078" y="6840736"/>
            <a:ext cx="566261" cy="566261"/>
          </a:xfrm>
          <a:prstGeom prst="rect">
            <a:avLst/>
          </a:prstGeom>
        </p:spPr>
      </p:pic>
      <p:sp>
        <p:nvSpPr>
          <p:cNvPr id="15" name="Text 8"/>
          <p:cNvSpPr/>
          <p:nvPr/>
        </p:nvSpPr>
        <p:spPr>
          <a:xfrm>
            <a:off x="6949202" y="6999923"/>
            <a:ext cx="2359581" cy="294918"/>
          </a:xfrm>
          <a:prstGeom prst="rect">
            <a:avLst/>
          </a:prstGeom>
          <a:noFill/>
          <a:ln/>
        </p:spPr>
        <p:txBody>
          <a:bodyPr wrap="none" lIns="0" tIns="0" rIns="0" bIns="0" rtlCol="0" anchor="t"/>
          <a:lstStyle/>
          <a:p>
            <a:pPr marL="0" indent="0" algn="l">
              <a:lnSpc>
                <a:spcPts val="230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Clinical Support</a:t>
            </a:r>
            <a:endParaRPr lang="en-US" sz="1850" dirty="0"/>
          </a:p>
        </p:txBody>
      </p:sp>
      <p:sp>
        <p:nvSpPr>
          <p:cNvPr id="16" name="Text 9"/>
          <p:cNvSpPr/>
          <p:nvPr/>
        </p:nvSpPr>
        <p:spPr>
          <a:xfrm>
            <a:off x="6949202" y="7408069"/>
            <a:ext cx="7020520" cy="301943"/>
          </a:xfrm>
          <a:prstGeom prst="rect">
            <a:avLst/>
          </a:prstGeom>
          <a:noFill/>
          <a:ln/>
        </p:spPr>
        <p:txBody>
          <a:bodyPr wrap="none" lIns="0" tIns="0" rIns="0" bIns="0" rtlCol="0" anchor="t"/>
          <a:lstStyle/>
          <a:p>
            <a:pPr marL="0" indent="0" algn="l">
              <a:lnSpc>
                <a:spcPts val="2350"/>
              </a:lnSpc>
              <a:buNone/>
            </a:pPr>
            <a:r>
              <a:rPr lang="en-US" sz="1450" dirty="0">
                <a:solidFill>
                  <a:srgbClr val="BFBFBF"/>
                </a:solidFill>
                <a:latin typeface="Open Sans" pitchFamily="34" charset="0"/>
                <a:ea typeface="Open Sans" pitchFamily="34" charset="-122"/>
                <a:cs typeface="Open Sans" pitchFamily="34" charset="-120"/>
              </a:rPr>
              <a:t>Assists doctors in making more informed and confident decisions.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0925" y="574238"/>
            <a:ext cx="10808970" cy="652582"/>
          </a:xfrm>
          <a:prstGeom prst="rect">
            <a:avLst/>
          </a:prstGeom>
          <a:noFill/>
          <a:ln/>
        </p:spPr>
        <p:txBody>
          <a:bodyPr wrap="none" lIns="0" tIns="0" rIns="0" bIns="0" rtlCol="0" anchor="t"/>
          <a:lstStyle/>
          <a:p>
            <a:pPr marL="0" indent="0" algn="l">
              <a:lnSpc>
                <a:spcPts val="5100"/>
              </a:lnSpc>
              <a:buNone/>
            </a:pPr>
            <a:r>
              <a:rPr lang="en-US" sz="4100" dirty="0">
                <a:solidFill>
                  <a:srgbClr val="FEFEFE"/>
                </a:solidFill>
                <a:latin typeface="Instrument Sans Medium" pitchFamily="34" charset="0"/>
                <a:ea typeface="Instrument Sans Medium" pitchFamily="34" charset="-122"/>
                <a:cs typeface="Instrument Sans Medium" pitchFamily="34" charset="-120"/>
              </a:rPr>
              <a:t>Dataset Deep Dive: Wisconsin Breast Cancer</a:t>
            </a:r>
            <a:endParaRPr lang="en-US" sz="4100" dirty="0"/>
          </a:p>
        </p:txBody>
      </p:sp>
      <p:sp>
        <p:nvSpPr>
          <p:cNvPr id="3" name="Text 1"/>
          <p:cNvSpPr/>
          <p:nvPr/>
        </p:nvSpPr>
        <p:spPr>
          <a:xfrm>
            <a:off x="730925" y="1727954"/>
            <a:ext cx="7013496" cy="1002268"/>
          </a:xfrm>
          <a:prstGeom prst="rect">
            <a:avLst/>
          </a:prstGeom>
          <a:noFill/>
          <a:ln/>
        </p:spPr>
        <p:txBody>
          <a:bodyPr wrap="square" lIns="0" tIns="0" rIns="0" bIns="0" rtlCol="0" anchor="t"/>
          <a:lstStyle/>
          <a:p>
            <a:pPr marL="0" indent="0" algn="l">
              <a:lnSpc>
                <a:spcPts val="2600"/>
              </a:lnSpc>
              <a:buNone/>
            </a:pPr>
            <a:r>
              <a:rPr lang="en-US" sz="1600" dirty="0">
                <a:solidFill>
                  <a:srgbClr val="BFBFBF"/>
                </a:solidFill>
                <a:latin typeface="Open Sans" pitchFamily="34" charset="0"/>
                <a:ea typeface="Open Sans" pitchFamily="34" charset="-122"/>
                <a:cs typeface="Open Sans" pitchFamily="34" charset="-120"/>
              </a:rPr>
              <a:t>Our project utilizes the renowned </a:t>
            </a:r>
            <a:r>
              <a:rPr lang="en-US" sz="1600" b="1" dirty="0">
                <a:solidFill>
                  <a:srgbClr val="BFBFBF"/>
                </a:solidFill>
                <a:latin typeface="Open Sans" pitchFamily="34" charset="0"/>
                <a:ea typeface="Open Sans" pitchFamily="34" charset="-122"/>
                <a:cs typeface="Open Sans" pitchFamily="34" charset="-120"/>
              </a:rPr>
              <a:t>Breast Cancer Wisconsin (Diagnostic) Dataset</a:t>
            </a:r>
            <a:r>
              <a:rPr lang="en-US" sz="1600" dirty="0">
                <a:solidFill>
                  <a:srgbClr val="BFBFBF"/>
                </a:solidFill>
                <a:latin typeface="Open Sans" pitchFamily="34" charset="0"/>
                <a:ea typeface="Open Sans" pitchFamily="34" charset="-122"/>
                <a:cs typeface="Open Sans" pitchFamily="34" charset="-120"/>
              </a:rPr>
              <a:t>. This dataset is a standard benchmark in the machine learning community, ideal for binary classification tasks.</a:t>
            </a:r>
            <a:endParaRPr lang="en-US" sz="1600" dirty="0"/>
          </a:p>
        </p:txBody>
      </p:sp>
      <p:sp>
        <p:nvSpPr>
          <p:cNvPr id="4" name="Text 2"/>
          <p:cNvSpPr/>
          <p:nvPr/>
        </p:nvSpPr>
        <p:spPr>
          <a:xfrm>
            <a:off x="730925" y="2918103"/>
            <a:ext cx="7013496" cy="334089"/>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BFBFBF"/>
                </a:solidFill>
                <a:latin typeface="Open Sans" pitchFamily="34" charset="0"/>
                <a:ea typeface="Open Sans" pitchFamily="34" charset="-122"/>
                <a:cs typeface="Open Sans" pitchFamily="34" charset="-120"/>
              </a:rPr>
              <a:t>Samples:</a:t>
            </a:r>
            <a:r>
              <a:rPr lang="en-US" sz="1600" dirty="0">
                <a:solidFill>
                  <a:srgbClr val="BFBFBF"/>
                </a:solidFill>
                <a:latin typeface="Open Sans" pitchFamily="34" charset="0"/>
                <a:ea typeface="Open Sans" pitchFamily="34" charset="-122"/>
                <a:cs typeface="Open Sans" pitchFamily="34" charset="-120"/>
              </a:rPr>
              <a:t> 569 instances of breast cancer cases.</a:t>
            </a:r>
            <a:endParaRPr lang="en-US" sz="1600" dirty="0"/>
          </a:p>
        </p:txBody>
      </p:sp>
      <p:sp>
        <p:nvSpPr>
          <p:cNvPr id="5" name="Text 3"/>
          <p:cNvSpPr/>
          <p:nvPr/>
        </p:nvSpPr>
        <p:spPr>
          <a:xfrm>
            <a:off x="730925" y="3325178"/>
            <a:ext cx="7013496" cy="66817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BFBFBF"/>
                </a:solidFill>
                <a:latin typeface="Open Sans" pitchFamily="34" charset="0"/>
                <a:ea typeface="Open Sans" pitchFamily="34" charset="-122"/>
                <a:cs typeface="Open Sans" pitchFamily="34" charset="-120"/>
              </a:rPr>
              <a:t>Features:</a:t>
            </a:r>
            <a:r>
              <a:rPr lang="en-US" sz="1600" dirty="0">
                <a:solidFill>
                  <a:srgbClr val="BFBFBF"/>
                </a:solidFill>
                <a:latin typeface="Open Sans" pitchFamily="34" charset="0"/>
                <a:ea typeface="Open Sans" pitchFamily="34" charset="-122"/>
                <a:cs typeface="Open Sans" pitchFamily="34" charset="-120"/>
              </a:rPr>
              <a:t> 30 robust numeric features describing tumor characteristics.</a:t>
            </a:r>
            <a:endParaRPr lang="en-US" sz="1600" dirty="0"/>
          </a:p>
        </p:txBody>
      </p:sp>
      <p:sp>
        <p:nvSpPr>
          <p:cNvPr id="6" name="Text 4"/>
          <p:cNvSpPr/>
          <p:nvPr/>
        </p:nvSpPr>
        <p:spPr>
          <a:xfrm>
            <a:off x="730925" y="4066342"/>
            <a:ext cx="7013496" cy="66817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BFBFBF"/>
                </a:solidFill>
                <a:latin typeface="Open Sans" pitchFamily="34" charset="0"/>
                <a:ea typeface="Open Sans" pitchFamily="34" charset="-122"/>
                <a:cs typeface="Open Sans" pitchFamily="34" charset="-120"/>
              </a:rPr>
              <a:t>Examples:</a:t>
            </a:r>
            <a:r>
              <a:rPr lang="en-US" sz="1600" dirty="0">
                <a:solidFill>
                  <a:srgbClr val="BFBFBF"/>
                </a:solidFill>
                <a:latin typeface="Open Sans" pitchFamily="34" charset="0"/>
                <a:ea typeface="Open Sans" pitchFamily="34" charset="-122"/>
                <a:cs typeface="Open Sans" pitchFamily="34" charset="-120"/>
              </a:rPr>
              <a:t> Radius, Texture, Perimeter, Area, Smoothness, Compactness, Concavity, etc.</a:t>
            </a:r>
            <a:endParaRPr lang="en-US" sz="1600" dirty="0"/>
          </a:p>
        </p:txBody>
      </p:sp>
      <p:sp>
        <p:nvSpPr>
          <p:cNvPr id="7" name="Text 5"/>
          <p:cNvSpPr/>
          <p:nvPr/>
        </p:nvSpPr>
        <p:spPr>
          <a:xfrm>
            <a:off x="730925" y="4922401"/>
            <a:ext cx="7013496" cy="334089"/>
          </a:xfrm>
          <a:prstGeom prst="rect">
            <a:avLst/>
          </a:prstGeom>
          <a:noFill/>
          <a:ln/>
        </p:spPr>
        <p:txBody>
          <a:bodyPr wrap="none" lIns="0" tIns="0" rIns="0" bIns="0" rtlCol="0" anchor="t"/>
          <a:lstStyle/>
          <a:p>
            <a:pPr marL="0" indent="0" algn="l">
              <a:lnSpc>
                <a:spcPts val="2600"/>
              </a:lnSpc>
              <a:buNone/>
            </a:pPr>
            <a:r>
              <a:rPr lang="en-US" sz="1600" dirty="0">
                <a:solidFill>
                  <a:srgbClr val="F5F547"/>
                </a:solidFill>
                <a:latin typeface="Open Sans" pitchFamily="34" charset="0"/>
                <a:ea typeface="Open Sans" pitchFamily="34" charset="-122"/>
                <a:cs typeface="Open Sans" pitchFamily="34" charset="-120"/>
              </a:rPr>
              <a:t>The target variable</a:t>
            </a:r>
            <a:r>
              <a:rPr lang="en-US" sz="1600" dirty="0">
                <a:solidFill>
                  <a:srgbClr val="BFBFBF"/>
                </a:solidFill>
                <a:latin typeface="Open Sans" pitchFamily="34" charset="0"/>
                <a:ea typeface="Open Sans" pitchFamily="34" charset="-122"/>
                <a:cs typeface="Open Sans" pitchFamily="34" charset="-120"/>
              </a:rPr>
              <a:t> clearly differentiates between:</a:t>
            </a:r>
            <a:endParaRPr lang="en-US" sz="1600" dirty="0"/>
          </a:p>
        </p:txBody>
      </p:sp>
      <p:sp>
        <p:nvSpPr>
          <p:cNvPr id="8" name="Text 6"/>
          <p:cNvSpPr/>
          <p:nvPr/>
        </p:nvSpPr>
        <p:spPr>
          <a:xfrm>
            <a:off x="730925" y="5444371"/>
            <a:ext cx="7013496" cy="33408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00"/>
                </a:solidFill>
                <a:highlight>
                  <a:srgbClr val="AEE4BD"/>
                </a:highlight>
                <a:latin typeface="Open Sans" pitchFamily="34" charset="0"/>
                <a:ea typeface="Open Sans" pitchFamily="34" charset="-122"/>
                <a:cs typeface="Open Sans" pitchFamily="34" charset="-120"/>
              </a:rPr>
              <a:t>0 → Benign (non-cancerous)</a:t>
            </a:r>
            <a:endParaRPr lang="en-US" sz="1600" dirty="0"/>
          </a:p>
        </p:txBody>
      </p:sp>
      <p:sp>
        <p:nvSpPr>
          <p:cNvPr id="9" name="Text 7"/>
          <p:cNvSpPr/>
          <p:nvPr/>
        </p:nvSpPr>
        <p:spPr>
          <a:xfrm>
            <a:off x="730925" y="5851446"/>
            <a:ext cx="7013496" cy="33408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00"/>
                </a:solidFill>
                <a:highlight>
                  <a:srgbClr val="FAA1A1"/>
                </a:highlight>
                <a:latin typeface="Open Sans" pitchFamily="34" charset="0"/>
                <a:ea typeface="Open Sans" pitchFamily="34" charset="-122"/>
                <a:cs typeface="Open Sans" pitchFamily="34" charset="-120"/>
              </a:rPr>
              <a:t>1 → Malignant (cancerous)</a:t>
            </a:r>
            <a:endParaRPr lang="en-US" sz="1600" dirty="0"/>
          </a:p>
        </p:txBody>
      </p:sp>
      <p:sp>
        <p:nvSpPr>
          <p:cNvPr id="10" name="Text 8"/>
          <p:cNvSpPr/>
          <p:nvPr/>
        </p:nvSpPr>
        <p:spPr>
          <a:xfrm>
            <a:off x="730925" y="6373416"/>
            <a:ext cx="7013496" cy="334089"/>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11" name="Image 0" descr="preencoded.png"/>
          <p:cNvPicPr>
            <a:picLocks noChangeAspect="1"/>
          </p:cNvPicPr>
          <p:nvPr/>
        </p:nvPicPr>
        <p:blipFill>
          <a:blip r:embed="rId3"/>
          <a:stretch>
            <a:fillRect/>
          </a:stretch>
        </p:blipFill>
        <p:spPr>
          <a:xfrm>
            <a:off x="8261390" y="1774984"/>
            <a:ext cx="5645706" cy="5645706"/>
          </a:xfrm>
          <a:prstGeom prst="rect">
            <a:avLst/>
          </a:prstGeom>
        </p:spPr>
      </p:pic>
      <p:sp>
        <p:nvSpPr>
          <p:cNvPr id="12" name="Text 9"/>
          <p:cNvSpPr/>
          <p:nvPr/>
        </p:nvSpPr>
        <p:spPr>
          <a:xfrm>
            <a:off x="8261390" y="7655600"/>
            <a:ext cx="5645706" cy="334089"/>
          </a:xfrm>
          <a:prstGeom prst="rect">
            <a:avLst/>
          </a:prstGeom>
          <a:noFill/>
          <a:ln/>
        </p:spPr>
        <p:txBody>
          <a:bodyPr wrap="none" lIns="0" tIns="0" rIns="0" bIns="0" rtlCol="0" anchor="t"/>
          <a:lstStyle/>
          <a:p>
            <a:pPr marL="0" indent="0" algn="ctr">
              <a:lnSpc>
                <a:spcPts val="2600"/>
              </a:lnSpc>
              <a:buNone/>
            </a:pPr>
            <a:r>
              <a:rPr lang="en-US" sz="1600" dirty="0">
                <a:solidFill>
                  <a:srgbClr val="BFBFBF"/>
                </a:solidFill>
                <a:latin typeface="Open Sans" pitchFamily="34" charset="0"/>
                <a:ea typeface="Open Sans" pitchFamily="34" charset="-122"/>
                <a:cs typeface="Open Sans" pitchFamily="34" charset="-120"/>
              </a:rPr>
              <a:t>Visual representation of cellular differences.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9706"/>
          </a:xfrm>
          <a:prstGeom prst="rect">
            <a:avLst/>
          </a:prstGeom>
        </p:spPr>
      </p:pic>
      <p:sp>
        <p:nvSpPr>
          <p:cNvPr id="3" name="Text 0"/>
          <p:cNvSpPr/>
          <p:nvPr/>
        </p:nvSpPr>
        <p:spPr>
          <a:xfrm>
            <a:off x="674727" y="2941558"/>
            <a:ext cx="9736693" cy="602456"/>
          </a:xfrm>
          <a:prstGeom prst="rect">
            <a:avLst/>
          </a:prstGeom>
          <a:noFill/>
          <a:ln/>
        </p:spPr>
        <p:txBody>
          <a:bodyPr wrap="none" lIns="0" tIns="0" rIns="0" bIns="0" rtlCol="0" anchor="t"/>
          <a:lstStyle/>
          <a:p>
            <a:pPr marL="0" indent="0" algn="l">
              <a:lnSpc>
                <a:spcPts val="4700"/>
              </a:lnSpc>
              <a:buNone/>
            </a:pPr>
            <a:r>
              <a:rPr lang="en-US" sz="3750" dirty="0">
                <a:solidFill>
                  <a:srgbClr val="FEFEFE"/>
                </a:solidFill>
                <a:latin typeface="Instrument Sans Medium" pitchFamily="34" charset="0"/>
                <a:ea typeface="Instrument Sans Medium" pitchFamily="34" charset="-122"/>
                <a:cs typeface="Instrument Sans Medium" pitchFamily="34" charset="-120"/>
              </a:rPr>
              <a:t>Why the Wisconsin Breast Cancer Dataset?</a:t>
            </a:r>
            <a:endParaRPr lang="en-US" sz="3750" dirty="0"/>
          </a:p>
        </p:txBody>
      </p:sp>
      <p:sp>
        <p:nvSpPr>
          <p:cNvPr id="4" name="Text 1"/>
          <p:cNvSpPr/>
          <p:nvPr/>
        </p:nvSpPr>
        <p:spPr>
          <a:xfrm>
            <a:off x="674727" y="3833098"/>
            <a:ext cx="13280946" cy="616744"/>
          </a:xfrm>
          <a:prstGeom prst="rect">
            <a:avLst/>
          </a:prstGeom>
          <a:noFill/>
          <a:ln/>
        </p:spPr>
        <p:txBody>
          <a:bodyPr wrap="square" lIns="0" tIns="0" rIns="0" bIns="0" rtlCol="0" anchor="t"/>
          <a:lstStyle/>
          <a:p>
            <a:pPr marL="0" indent="0" algn="l">
              <a:lnSpc>
                <a:spcPts val="2400"/>
              </a:lnSpc>
              <a:buNone/>
            </a:pPr>
            <a:r>
              <a:rPr lang="en-US" sz="1500" dirty="0">
                <a:solidFill>
                  <a:srgbClr val="BFBFBF"/>
                </a:solidFill>
                <a:latin typeface="Open Sans" pitchFamily="34" charset="0"/>
                <a:ea typeface="Open Sans" pitchFamily="34" charset="-122"/>
                <a:cs typeface="Open Sans" pitchFamily="34" charset="-120"/>
              </a:rPr>
              <a:t>Selecting the right dataset is foundational to any robust machine learning project. The Wisconsin Breast Cancer dataset offers distinct advantages for this study.</a:t>
            </a:r>
            <a:endParaRPr lang="en-US" sz="1500" dirty="0"/>
          </a:p>
        </p:txBody>
      </p:sp>
      <p:sp>
        <p:nvSpPr>
          <p:cNvPr id="5" name="Shape 2"/>
          <p:cNvSpPr/>
          <p:nvPr/>
        </p:nvSpPr>
        <p:spPr>
          <a:xfrm>
            <a:off x="674727" y="4666655"/>
            <a:ext cx="6544032" cy="1419106"/>
          </a:xfrm>
          <a:prstGeom prst="roundRect">
            <a:avLst>
              <a:gd name="adj" fmla="val 32603"/>
            </a:avLst>
          </a:prstGeom>
          <a:solidFill>
            <a:srgbClr val="242424"/>
          </a:solidFill>
          <a:ln/>
        </p:spPr>
      </p:sp>
      <p:sp>
        <p:nvSpPr>
          <p:cNvPr id="6" name="Text 3"/>
          <p:cNvSpPr/>
          <p:nvPr/>
        </p:nvSpPr>
        <p:spPr>
          <a:xfrm>
            <a:off x="867489" y="4859417"/>
            <a:ext cx="2428637" cy="301228"/>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Instrument Sans Medium" pitchFamily="34" charset="0"/>
                <a:ea typeface="Instrument Sans Medium" pitchFamily="34" charset="-122"/>
                <a:cs typeface="Instrument Sans Medium" pitchFamily="34" charset="-120"/>
              </a:rPr>
              <a:t>Reliable &amp; Real-World</a:t>
            </a:r>
            <a:endParaRPr lang="en-US" sz="1850" dirty="0"/>
          </a:p>
        </p:txBody>
      </p:sp>
      <p:sp>
        <p:nvSpPr>
          <p:cNvPr id="7" name="Text 4"/>
          <p:cNvSpPr/>
          <p:nvPr/>
        </p:nvSpPr>
        <p:spPr>
          <a:xfrm>
            <a:off x="867489" y="5276255"/>
            <a:ext cx="6158508" cy="616744"/>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Open Sans" pitchFamily="34" charset="0"/>
                <a:ea typeface="Open Sans" pitchFamily="34" charset="-122"/>
                <a:cs typeface="Open Sans" pitchFamily="34" charset="-120"/>
              </a:rPr>
              <a:t>Collected from real medical cases, ensuring authenticity and clinical relevance.</a:t>
            </a:r>
            <a:endParaRPr lang="en-US" sz="1500" dirty="0"/>
          </a:p>
        </p:txBody>
      </p:sp>
      <p:sp>
        <p:nvSpPr>
          <p:cNvPr id="8" name="Shape 5"/>
          <p:cNvSpPr/>
          <p:nvPr/>
        </p:nvSpPr>
        <p:spPr>
          <a:xfrm>
            <a:off x="7411522" y="4666655"/>
            <a:ext cx="6544151" cy="1419106"/>
          </a:xfrm>
          <a:prstGeom prst="roundRect">
            <a:avLst>
              <a:gd name="adj" fmla="val 32603"/>
            </a:avLst>
          </a:prstGeom>
          <a:solidFill>
            <a:srgbClr val="242424"/>
          </a:solidFill>
          <a:ln/>
        </p:spPr>
      </p:sp>
      <p:sp>
        <p:nvSpPr>
          <p:cNvPr id="9" name="Text 6"/>
          <p:cNvSpPr/>
          <p:nvPr/>
        </p:nvSpPr>
        <p:spPr>
          <a:xfrm>
            <a:off x="7604284" y="4859417"/>
            <a:ext cx="2409706" cy="301228"/>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Instrument Sans Medium" pitchFamily="34" charset="0"/>
                <a:ea typeface="Instrument Sans Medium" pitchFamily="34" charset="-122"/>
                <a:cs typeface="Instrument Sans Medium" pitchFamily="34" charset="-120"/>
              </a:rPr>
              <a:t>Clean &amp; Accessible</a:t>
            </a:r>
            <a:endParaRPr lang="en-US" sz="1850" dirty="0"/>
          </a:p>
        </p:txBody>
      </p:sp>
      <p:sp>
        <p:nvSpPr>
          <p:cNvPr id="10" name="Text 7"/>
          <p:cNvSpPr/>
          <p:nvPr/>
        </p:nvSpPr>
        <p:spPr>
          <a:xfrm>
            <a:off x="7604284" y="5276255"/>
            <a:ext cx="6158627" cy="616744"/>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Open Sans" pitchFamily="34" charset="0"/>
                <a:ea typeface="Open Sans" pitchFamily="34" charset="-122"/>
                <a:cs typeface="Open Sans" pitchFamily="34" charset="-120"/>
              </a:rPr>
              <a:t>Minimally preprocessed, reducing initial data preparation overhead. Publicly available for research.</a:t>
            </a:r>
            <a:endParaRPr lang="en-US" sz="1500" dirty="0"/>
          </a:p>
        </p:txBody>
      </p:sp>
      <p:sp>
        <p:nvSpPr>
          <p:cNvPr id="11" name="Shape 8"/>
          <p:cNvSpPr/>
          <p:nvPr/>
        </p:nvSpPr>
        <p:spPr>
          <a:xfrm>
            <a:off x="674727" y="6278523"/>
            <a:ext cx="6544032" cy="1419106"/>
          </a:xfrm>
          <a:prstGeom prst="roundRect">
            <a:avLst>
              <a:gd name="adj" fmla="val 32603"/>
            </a:avLst>
          </a:prstGeom>
          <a:solidFill>
            <a:srgbClr val="242424"/>
          </a:solidFill>
          <a:ln/>
        </p:spPr>
      </p:sp>
      <p:sp>
        <p:nvSpPr>
          <p:cNvPr id="12" name="Text 9"/>
          <p:cNvSpPr/>
          <p:nvPr/>
        </p:nvSpPr>
        <p:spPr>
          <a:xfrm>
            <a:off x="867489" y="6471285"/>
            <a:ext cx="2409706" cy="301228"/>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Instrument Sans Medium" pitchFamily="34" charset="0"/>
                <a:ea typeface="Instrument Sans Medium" pitchFamily="34" charset="-122"/>
                <a:cs typeface="Instrument Sans Medium" pitchFamily="34" charset="-120"/>
              </a:rPr>
              <a:t>Balanced Classes</a:t>
            </a:r>
            <a:endParaRPr lang="en-US" sz="1850" dirty="0"/>
          </a:p>
        </p:txBody>
      </p:sp>
      <p:sp>
        <p:nvSpPr>
          <p:cNvPr id="13" name="Text 10"/>
          <p:cNvSpPr/>
          <p:nvPr/>
        </p:nvSpPr>
        <p:spPr>
          <a:xfrm>
            <a:off x="867489" y="6888123"/>
            <a:ext cx="6158508" cy="616744"/>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Open Sans" pitchFamily="34" charset="0"/>
                <a:ea typeface="Open Sans" pitchFamily="34" charset="-122"/>
                <a:cs typeface="Open Sans" pitchFamily="34" charset="-120"/>
              </a:rPr>
              <a:t>Sufficient representation of both benign and malignant cases for fair model training.</a:t>
            </a:r>
            <a:endParaRPr lang="en-US" sz="1500" dirty="0"/>
          </a:p>
        </p:txBody>
      </p:sp>
      <p:sp>
        <p:nvSpPr>
          <p:cNvPr id="14" name="Shape 11"/>
          <p:cNvSpPr/>
          <p:nvPr/>
        </p:nvSpPr>
        <p:spPr>
          <a:xfrm>
            <a:off x="7411522" y="6278523"/>
            <a:ext cx="6544151" cy="1419106"/>
          </a:xfrm>
          <a:prstGeom prst="roundRect">
            <a:avLst>
              <a:gd name="adj" fmla="val 32603"/>
            </a:avLst>
          </a:prstGeom>
          <a:solidFill>
            <a:srgbClr val="242424"/>
          </a:solidFill>
          <a:ln/>
        </p:spPr>
      </p:sp>
      <p:sp>
        <p:nvSpPr>
          <p:cNvPr id="15" name="Text 12"/>
          <p:cNvSpPr/>
          <p:nvPr/>
        </p:nvSpPr>
        <p:spPr>
          <a:xfrm>
            <a:off x="7604284" y="6471285"/>
            <a:ext cx="2409706" cy="301228"/>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Instrument Sans Medium" pitchFamily="34" charset="0"/>
                <a:ea typeface="Instrument Sans Medium" pitchFamily="34" charset="-122"/>
                <a:cs typeface="Instrument Sans Medium" pitchFamily="34" charset="-120"/>
              </a:rPr>
              <a:t>Numeric Features</a:t>
            </a:r>
            <a:endParaRPr lang="en-US" sz="1850" dirty="0"/>
          </a:p>
        </p:txBody>
      </p:sp>
      <p:sp>
        <p:nvSpPr>
          <p:cNvPr id="16" name="Text 13"/>
          <p:cNvSpPr/>
          <p:nvPr/>
        </p:nvSpPr>
        <p:spPr>
          <a:xfrm>
            <a:off x="7604284" y="6888123"/>
            <a:ext cx="6158627" cy="616744"/>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Open Sans" pitchFamily="34" charset="0"/>
                <a:ea typeface="Open Sans" pitchFamily="34" charset="-122"/>
                <a:cs typeface="Open Sans" pitchFamily="34" charset="-120"/>
              </a:rPr>
              <a:t>Directly consumable by ML algorithms, avoiding complex transformations.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3418" y="580311"/>
            <a:ext cx="12629555" cy="601385"/>
          </a:xfrm>
          <a:prstGeom prst="rect">
            <a:avLst/>
          </a:prstGeom>
          <a:noFill/>
          <a:ln/>
        </p:spPr>
        <p:txBody>
          <a:bodyPr wrap="none" lIns="0" tIns="0" rIns="0" bIns="0" rtlCol="0" anchor="t"/>
          <a:lstStyle/>
          <a:p>
            <a:pPr marL="0" indent="0" algn="l">
              <a:lnSpc>
                <a:spcPts val="4700"/>
              </a:lnSpc>
              <a:buNone/>
            </a:pPr>
            <a:r>
              <a:rPr lang="en-US" sz="3750" dirty="0">
                <a:solidFill>
                  <a:srgbClr val="FEFEFE"/>
                </a:solidFill>
                <a:latin typeface="Instrument Sans Medium" pitchFamily="34" charset="0"/>
                <a:ea typeface="Instrument Sans Medium" pitchFamily="34" charset="-122"/>
                <a:cs typeface="Instrument Sans Medium" pitchFamily="34" charset="-120"/>
              </a:rPr>
              <a:t>Our Machine Learning Workflow: A Structured Approach</a:t>
            </a:r>
            <a:endParaRPr lang="en-US" sz="3750" dirty="0"/>
          </a:p>
        </p:txBody>
      </p:sp>
      <p:sp>
        <p:nvSpPr>
          <p:cNvPr id="3" name="Text 1"/>
          <p:cNvSpPr/>
          <p:nvPr/>
        </p:nvSpPr>
        <p:spPr>
          <a:xfrm>
            <a:off x="673418" y="1566505"/>
            <a:ext cx="13283565" cy="307777"/>
          </a:xfrm>
          <a:prstGeom prst="rect">
            <a:avLst/>
          </a:prstGeom>
          <a:noFill/>
          <a:ln/>
        </p:spPr>
        <p:txBody>
          <a:bodyPr wrap="none" lIns="0" tIns="0" rIns="0" bIns="0" rtlCol="0" anchor="t"/>
          <a:lstStyle/>
          <a:p>
            <a:pPr marL="0" indent="0" algn="l">
              <a:lnSpc>
                <a:spcPts val="2400"/>
              </a:lnSpc>
              <a:buNone/>
            </a:pPr>
            <a:r>
              <a:rPr lang="en-US" sz="1500" dirty="0">
                <a:solidFill>
                  <a:srgbClr val="BFBFBF"/>
                </a:solidFill>
                <a:latin typeface="Open Sans" pitchFamily="34" charset="0"/>
                <a:ea typeface="Open Sans" pitchFamily="34" charset="-122"/>
                <a:cs typeface="Open Sans" pitchFamily="34" charset="-120"/>
              </a:rPr>
              <a:t>Building a reliable prediction model requires a systematic process, from raw data to actionable insights.</a:t>
            </a:r>
            <a:endParaRPr lang="en-US" sz="1500" dirty="0"/>
          </a:p>
        </p:txBody>
      </p:sp>
      <p:sp>
        <p:nvSpPr>
          <p:cNvPr id="4" name="Text 2"/>
          <p:cNvSpPr/>
          <p:nvPr/>
        </p:nvSpPr>
        <p:spPr>
          <a:xfrm>
            <a:off x="673418" y="2090738"/>
            <a:ext cx="192405" cy="240506"/>
          </a:xfrm>
          <a:prstGeom prst="rect">
            <a:avLst/>
          </a:prstGeom>
          <a:noFill/>
          <a:ln/>
        </p:spPr>
        <p:txBody>
          <a:bodyPr wrap="none" lIns="0" tIns="0" rIns="0" bIns="0" rtlCol="0" anchor="t"/>
          <a:lstStyle/>
          <a:p>
            <a:pPr marL="0" indent="0" algn="l">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01</a:t>
            </a:r>
            <a:endParaRPr lang="en-US" sz="1500" dirty="0"/>
          </a:p>
        </p:txBody>
      </p:sp>
      <p:sp>
        <p:nvSpPr>
          <p:cNvPr id="5" name="Shape 3"/>
          <p:cNvSpPr/>
          <p:nvPr/>
        </p:nvSpPr>
        <p:spPr>
          <a:xfrm>
            <a:off x="673418" y="2394942"/>
            <a:ext cx="4299585" cy="22860"/>
          </a:xfrm>
          <a:prstGeom prst="rect">
            <a:avLst/>
          </a:prstGeom>
          <a:solidFill>
            <a:srgbClr val="F5F547"/>
          </a:solidFill>
          <a:ln/>
        </p:spPr>
      </p:sp>
      <p:sp>
        <p:nvSpPr>
          <p:cNvPr id="6" name="Text 4"/>
          <p:cNvSpPr/>
          <p:nvPr/>
        </p:nvSpPr>
        <p:spPr>
          <a:xfrm>
            <a:off x="673418" y="2536865"/>
            <a:ext cx="2405301" cy="300633"/>
          </a:xfrm>
          <a:prstGeom prst="rect">
            <a:avLst/>
          </a:prstGeom>
          <a:noFill/>
          <a:ln/>
        </p:spPr>
        <p:txBody>
          <a:bodyPr wrap="none" lIns="0" tIns="0" rIns="0" bIns="0" rtlCol="0" anchor="t"/>
          <a:lstStyle/>
          <a:p>
            <a:pPr marL="0" indent="0" algn="l">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Data Collection</a:t>
            </a:r>
            <a:endParaRPr lang="en-US" sz="1850" dirty="0"/>
          </a:p>
        </p:txBody>
      </p:sp>
      <p:sp>
        <p:nvSpPr>
          <p:cNvPr id="7" name="Text 5"/>
          <p:cNvSpPr/>
          <p:nvPr/>
        </p:nvSpPr>
        <p:spPr>
          <a:xfrm>
            <a:off x="673418" y="2952869"/>
            <a:ext cx="4299585" cy="615553"/>
          </a:xfrm>
          <a:prstGeom prst="rect">
            <a:avLst/>
          </a:prstGeom>
          <a:noFill/>
          <a:ln/>
        </p:spPr>
        <p:txBody>
          <a:bodyPr wrap="square" lIns="0" tIns="0" rIns="0" bIns="0" rtlCol="0" anchor="t"/>
          <a:lstStyle/>
          <a:p>
            <a:pPr marL="0" indent="0" algn="l">
              <a:lnSpc>
                <a:spcPts val="2400"/>
              </a:lnSpc>
              <a:buNone/>
            </a:pPr>
            <a:r>
              <a:rPr lang="en-US" sz="1500" dirty="0">
                <a:solidFill>
                  <a:srgbClr val="BFBFBF"/>
                </a:solidFill>
                <a:latin typeface="Open Sans" pitchFamily="34" charset="0"/>
                <a:ea typeface="Open Sans" pitchFamily="34" charset="-122"/>
                <a:cs typeface="Open Sans" pitchFamily="34" charset="-120"/>
              </a:rPr>
              <a:t>Identifying and acquiring the appropriate dataset for the task.</a:t>
            </a:r>
            <a:endParaRPr lang="en-US" sz="1500" dirty="0"/>
          </a:p>
        </p:txBody>
      </p:sp>
      <p:sp>
        <p:nvSpPr>
          <p:cNvPr id="8" name="Text 6"/>
          <p:cNvSpPr/>
          <p:nvPr/>
        </p:nvSpPr>
        <p:spPr>
          <a:xfrm>
            <a:off x="5165408" y="2090738"/>
            <a:ext cx="192405" cy="240506"/>
          </a:xfrm>
          <a:prstGeom prst="rect">
            <a:avLst/>
          </a:prstGeom>
          <a:noFill/>
          <a:ln/>
        </p:spPr>
        <p:txBody>
          <a:bodyPr wrap="none" lIns="0" tIns="0" rIns="0" bIns="0" rtlCol="0" anchor="t"/>
          <a:lstStyle/>
          <a:p>
            <a:pPr marL="0" indent="0" algn="l">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02</a:t>
            </a:r>
            <a:endParaRPr lang="en-US" sz="1500" dirty="0"/>
          </a:p>
        </p:txBody>
      </p:sp>
      <p:sp>
        <p:nvSpPr>
          <p:cNvPr id="9" name="Shape 7"/>
          <p:cNvSpPr/>
          <p:nvPr/>
        </p:nvSpPr>
        <p:spPr>
          <a:xfrm>
            <a:off x="5165408" y="2394942"/>
            <a:ext cx="4299585" cy="22860"/>
          </a:xfrm>
          <a:prstGeom prst="rect">
            <a:avLst/>
          </a:prstGeom>
          <a:solidFill>
            <a:srgbClr val="F5F547"/>
          </a:solidFill>
          <a:ln/>
        </p:spPr>
      </p:sp>
      <p:sp>
        <p:nvSpPr>
          <p:cNvPr id="10" name="Text 8"/>
          <p:cNvSpPr/>
          <p:nvPr/>
        </p:nvSpPr>
        <p:spPr>
          <a:xfrm>
            <a:off x="5165408" y="2536865"/>
            <a:ext cx="2405301" cy="300633"/>
          </a:xfrm>
          <a:prstGeom prst="rect">
            <a:avLst/>
          </a:prstGeom>
          <a:noFill/>
          <a:ln/>
        </p:spPr>
        <p:txBody>
          <a:bodyPr wrap="none" lIns="0" tIns="0" rIns="0" bIns="0" rtlCol="0" anchor="t"/>
          <a:lstStyle/>
          <a:p>
            <a:pPr marL="0" indent="0" algn="l">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Data Preprocessing</a:t>
            </a:r>
            <a:endParaRPr lang="en-US" sz="1850" dirty="0"/>
          </a:p>
        </p:txBody>
      </p:sp>
      <p:sp>
        <p:nvSpPr>
          <p:cNvPr id="11" name="Text 9"/>
          <p:cNvSpPr/>
          <p:nvPr/>
        </p:nvSpPr>
        <p:spPr>
          <a:xfrm>
            <a:off x="5165408" y="2952869"/>
            <a:ext cx="4299585" cy="615553"/>
          </a:xfrm>
          <a:prstGeom prst="rect">
            <a:avLst/>
          </a:prstGeom>
          <a:noFill/>
          <a:ln/>
        </p:spPr>
        <p:txBody>
          <a:bodyPr wrap="square" lIns="0" tIns="0" rIns="0" bIns="0" rtlCol="0" anchor="t"/>
          <a:lstStyle/>
          <a:p>
            <a:pPr marL="0" indent="0" algn="l">
              <a:lnSpc>
                <a:spcPts val="2400"/>
              </a:lnSpc>
              <a:buNone/>
            </a:pPr>
            <a:r>
              <a:rPr lang="en-US" sz="1500" dirty="0">
                <a:solidFill>
                  <a:srgbClr val="BFBFBF"/>
                </a:solidFill>
                <a:latin typeface="Open Sans" pitchFamily="34" charset="0"/>
                <a:ea typeface="Open Sans" pitchFamily="34" charset="-122"/>
                <a:cs typeface="Open Sans" pitchFamily="34" charset="-120"/>
              </a:rPr>
              <a:t>Cleaning, transforming, and preparing the data for analysis and modeling.</a:t>
            </a:r>
            <a:endParaRPr lang="en-US" sz="1500" dirty="0"/>
          </a:p>
        </p:txBody>
      </p:sp>
      <p:sp>
        <p:nvSpPr>
          <p:cNvPr id="12" name="Text 10"/>
          <p:cNvSpPr/>
          <p:nvPr/>
        </p:nvSpPr>
        <p:spPr>
          <a:xfrm>
            <a:off x="9657398" y="2090738"/>
            <a:ext cx="192405" cy="240506"/>
          </a:xfrm>
          <a:prstGeom prst="rect">
            <a:avLst/>
          </a:prstGeom>
          <a:noFill/>
          <a:ln/>
        </p:spPr>
        <p:txBody>
          <a:bodyPr wrap="none" lIns="0" tIns="0" rIns="0" bIns="0" rtlCol="0" anchor="t"/>
          <a:lstStyle/>
          <a:p>
            <a:pPr marL="0" indent="0" algn="l">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03</a:t>
            </a:r>
            <a:endParaRPr lang="en-US" sz="1500" dirty="0"/>
          </a:p>
        </p:txBody>
      </p:sp>
      <p:sp>
        <p:nvSpPr>
          <p:cNvPr id="13" name="Shape 11"/>
          <p:cNvSpPr/>
          <p:nvPr/>
        </p:nvSpPr>
        <p:spPr>
          <a:xfrm>
            <a:off x="9657398" y="2394942"/>
            <a:ext cx="4299585" cy="22860"/>
          </a:xfrm>
          <a:prstGeom prst="rect">
            <a:avLst/>
          </a:prstGeom>
          <a:solidFill>
            <a:srgbClr val="F5F547"/>
          </a:solidFill>
          <a:ln/>
        </p:spPr>
      </p:sp>
      <p:sp>
        <p:nvSpPr>
          <p:cNvPr id="14" name="Text 12"/>
          <p:cNvSpPr/>
          <p:nvPr/>
        </p:nvSpPr>
        <p:spPr>
          <a:xfrm>
            <a:off x="9657398" y="2536865"/>
            <a:ext cx="3589973" cy="300633"/>
          </a:xfrm>
          <a:prstGeom prst="rect">
            <a:avLst/>
          </a:prstGeom>
          <a:noFill/>
          <a:ln/>
        </p:spPr>
        <p:txBody>
          <a:bodyPr wrap="none" lIns="0" tIns="0" rIns="0" bIns="0" rtlCol="0" anchor="t"/>
          <a:lstStyle/>
          <a:p>
            <a:pPr marL="0" indent="0" algn="l">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Exploratory Data Analysis (EDA)</a:t>
            </a:r>
            <a:endParaRPr lang="en-US" sz="1850" dirty="0"/>
          </a:p>
        </p:txBody>
      </p:sp>
      <p:sp>
        <p:nvSpPr>
          <p:cNvPr id="15" name="Text 13"/>
          <p:cNvSpPr/>
          <p:nvPr/>
        </p:nvSpPr>
        <p:spPr>
          <a:xfrm>
            <a:off x="9657398" y="2952869"/>
            <a:ext cx="4299585" cy="923330"/>
          </a:xfrm>
          <a:prstGeom prst="rect">
            <a:avLst/>
          </a:prstGeom>
          <a:noFill/>
          <a:ln/>
        </p:spPr>
        <p:txBody>
          <a:bodyPr wrap="square" lIns="0" tIns="0" rIns="0" bIns="0" rtlCol="0" anchor="t"/>
          <a:lstStyle/>
          <a:p>
            <a:pPr marL="0" indent="0" algn="l">
              <a:lnSpc>
                <a:spcPts val="2400"/>
              </a:lnSpc>
              <a:buNone/>
            </a:pPr>
            <a:r>
              <a:rPr lang="en-US" sz="1500" dirty="0">
                <a:solidFill>
                  <a:srgbClr val="BFBFBF"/>
                </a:solidFill>
                <a:latin typeface="Open Sans" pitchFamily="34" charset="0"/>
                <a:ea typeface="Open Sans" pitchFamily="34" charset="-122"/>
                <a:cs typeface="Open Sans" pitchFamily="34" charset="-120"/>
              </a:rPr>
              <a:t>Understanding data patterns, distributions, and relationships through statistics and visualizations.</a:t>
            </a:r>
            <a:endParaRPr lang="en-US" sz="1500" dirty="0"/>
          </a:p>
        </p:txBody>
      </p:sp>
      <p:sp>
        <p:nvSpPr>
          <p:cNvPr id="16" name="Text 14"/>
          <p:cNvSpPr/>
          <p:nvPr/>
        </p:nvSpPr>
        <p:spPr>
          <a:xfrm>
            <a:off x="673418" y="4212907"/>
            <a:ext cx="192405" cy="240506"/>
          </a:xfrm>
          <a:prstGeom prst="rect">
            <a:avLst/>
          </a:prstGeom>
          <a:noFill/>
          <a:ln/>
        </p:spPr>
        <p:txBody>
          <a:bodyPr wrap="none" lIns="0" tIns="0" rIns="0" bIns="0" rtlCol="0" anchor="t"/>
          <a:lstStyle/>
          <a:p>
            <a:pPr marL="0" indent="0" algn="l">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04</a:t>
            </a:r>
            <a:endParaRPr lang="en-US" sz="1500" dirty="0"/>
          </a:p>
        </p:txBody>
      </p:sp>
      <p:sp>
        <p:nvSpPr>
          <p:cNvPr id="17" name="Shape 15"/>
          <p:cNvSpPr/>
          <p:nvPr/>
        </p:nvSpPr>
        <p:spPr>
          <a:xfrm>
            <a:off x="673418" y="4517112"/>
            <a:ext cx="4299585" cy="22860"/>
          </a:xfrm>
          <a:prstGeom prst="rect">
            <a:avLst/>
          </a:prstGeom>
          <a:solidFill>
            <a:srgbClr val="F5F547"/>
          </a:solidFill>
          <a:ln/>
        </p:spPr>
      </p:sp>
      <p:sp>
        <p:nvSpPr>
          <p:cNvPr id="18" name="Text 16"/>
          <p:cNvSpPr/>
          <p:nvPr/>
        </p:nvSpPr>
        <p:spPr>
          <a:xfrm>
            <a:off x="673418" y="4659035"/>
            <a:ext cx="2405301" cy="300633"/>
          </a:xfrm>
          <a:prstGeom prst="rect">
            <a:avLst/>
          </a:prstGeom>
          <a:noFill/>
          <a:ln/>
        </p:spPr>
        <p:txBody>
          <a:bodyPr wrap="none" lIns="0" tIns="0" rIns="0" bIns="0" rtlCol="0" anchor="t"/>
          <a:lstStyle/>
          <a:p>
            <a:pPr marL="0" indent="0" algn="l">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Feature Selection</a:t>
            </a:r>
            <a:endParaRPr lang="en-US" sz="1850" dirty="0"/>
          </a:p>
        </p:txBody>
      </p:sp>
      <p:sp>
        <p:nvSpPr>
          <p:cNvPr id="19" name="Text 17"/>
          <p:cNvSpPr/>
          <p:nvPr/>
        </p:nvSpPr>
        <p:spPr>
          <a:xfrm>
            <a:off x="673418" y="5075039"/>
            <a:ext cx="4299585" cy="923330"/>
          </a:xfrm>
          <a:prstGeom prst="rect">
            <a:avLst/>
          </a:prstGeom>
          <a:noFill/>
          <a:ln/>
        </p:spPr>
        <p:txBody>
          <a:bodyPr wrap="square" lIns="0" tIns="0" rIns="0" bIns="0" rtlCol="0" anchor="t"/>
          <a:lstStyle/>
          <a:p>
            <a:pPr marL="0" indent="0" algn="l">
              <a:lnSpc>
                <a:spcPts val="2400"/>
              </a:lnSpc>
              <a:buNone/>
            </a:pPr>
            <a:r>
              <a:rPr lang="en-US" sz="1500" dirty="0">
                <a:solidFill>
                  <a:srgbClr val="BFBFBF"/>
                </a:solidFill>
                <a:latin typeface="Open Sans" pitchFamily="34" charset="0"/>
                <a:ea typeface="Open Sans" pitchFamily="34" charset="-122"/>
                <a:cs typeface="Open Sans" pitchFamily="34" charset="-120"/>
              </a:rPr>
              <a:t>Identifying the most relevant features to optimize model performance and interpretability.</a:t>
            </a:r>
            <a:endParaRPr lang="en-US" sz="1500" dirty="0"/>
          </a:p>
        </p:txBody>
      </p:sp>
      <p:sp>
        <p:nvSpPr>
          <p:cNvPr id="20" name="Text 18"/>
          <p:cNvSpPr/>
          <p:nvPr/>
        </p:nvSpPr>
        <p:spPr>
          <a:xfrm>
            <a:off x="5165408" y="4212907"/>
            <a:ext cx="192405" cy="240506"/>
          </a:xfrm>
          <a:prstGeom prst="rect">
            <a:avLst/>
          </a:prstGeom>
          <a:noFill/>
          <a:ln/>
        </p:spPr>
        <p:txBody>
          <a:bodyPr wrap="none" lIns="0" tIns="0" rIns="0" bIns="0" rtlCol="0" anchor="t"/>
          <a:lstStyle/>
          <a:p>
            <a:pPr marL="0" indent="0" algn="l">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05</a:t>
            </a:r>
            <a:endParaRPr lang="en-US" sz="1500" dirty="0"/>
          </a:p>
        </p:txBody>
      </p:sp>
      <p:sp>
        <p:nvSpPr>
          <p:cNvPr id="21" name="Shape 19"/>
          <p:cNvSpPr/>
          <p:nvPr/>
        </p:nvSpPr>
        <p:spPr>
          <a:xfrm>
            <a:off x="5165408" y="4517112"/>
            <a:ext cx="4299585" cy="22860"/>
          </a:xfrm>
          <a:prstGeom prst="rect">
            <a:avLst/>
          </a:prstGeom>
          <a:solidFill>
            <a:srgbClr val="F5F547"/>
          </a:solidFill>
          <a:ln/>
        </p:spPr>
      </p:sp>
      <p:sp>
        <p:nvSpPr>
          <p:cNvPr id="22" name="Text 20"/>
          <p:cNvSpPr/>
          <p:nvPr/>
        </p:nvSpPr>
        <p:spPr>
          <a:xfrm>
            <a:off x="5165408" y="4659035"/>
            <a:ext cx="2405301" cy="300633"/>
          </a:xfrm>
          <a:prstGeom prst="rect">
            <a:avLst/>
          </a:prstGeom>
          <a:noFill/>
          <a:ln/>
        </p:spPr>
        <p:txBody>
          <a:bodyPr wrap="none" lIns="0" tIns="0" rIns="0" bIns="0" rtlCol="0" anchor="t"/>
          <a:lstStyle/>
          <a:p>
            <a:pPr marL="0" indent="0" algn="l">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Model Building</a:t>
            </a:r>
            <a:endParaRPr lang="en-US" sz="1850" dirty="0"/>
          </a:p>
        </p:txBody>
      </p:sp>
      <p:sp>
        <p:nvSpPr>
          <p:cNvPr id="23" name="Text 21"/>
          <p:cNvSpPr/>
          <p:nvPr/>
        </p:nvSpPr>
        <p:spPr>
          <a:xfrm>
            <a:off x="5165408" y="5075039"/>
            <a:ext cx="4299585" cy="615553"/>
          </a:xfrm>
          <a:prstGeom prst="rect">
            <a:avLst/>
          </a:prstGeom>
          <a:noFill/>
          <a:ln/>
        </p:spPr>
        <p:txBody>
          <a:bodyPr wrap="square" lIns="0" tIns="0" rIns="0" bIns="0" rtlCol="0" anchor="t"/>
          <a:lstStyle/>
          <a:p>
            <a:pPr marL="0" indent="0" algn="l">
              <a:lnSpc>
                <a:spcPts val="2400"/>
              </a:lnSpc>
              <a:buNone/>
            </a:pPr>
            <a:r>
              <a:rPr lang="en-US" sz="1500" dirty="0">
                <a:solidFill>
                  <a:srgbClr val="BFBFBF"/>
                </a:solidFill>
                <a:latin typeface="Open Sans" pitchFamily="34" charset="0"/>
                <a:ea typeface="Open Sans" pitchFamily="34" charset="-122"/>
                <a:cs typeface="Open Sans" pitchFamily="34" charset="-120"/>
              </a:rPr>
              <a:t>Applying chosen machine learning algorithms to train the predictive model.</a:t>
            </a:r>
            <a:endParaRPr lang="en-US" sz="1500" dirty="0"/>
          </a:p>
        </p:txBody>
      </p:sp>
      <p:sp>
        <p:nvSpPr>
          <p:cNvPr id="24" name="Text 22"/>
          <p:cNvSpPr/>
          <p:nvPr/>
        </p:nvSpPr>
        <p:spPr>
          <a:xfrm>
            <a:off x="9657398" y="4212907"/>
            <a:ext cx="192405" cy="240506"/>
          </a:xfrm>
          <a:prstGeom prst="rect">
            <a:avLst/>
          </a:prstGeom>
          <a:noFill/>
          <a:ln/>
        </p:spPr>
        <p:txBody>
          <a:bodyPr wrap="none" lIns="0" tIns="0" rIns="0" bIns="0" rtlCol="0" anchor="t"/>
          <a:lstStyle/>
          <a:p>
            <a:pPr marL="0" indent="0" algn="l">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06</a:t>
            </a:r>
            <a:endParaRPr lang="en-US" sz="1500" dirty="0"/>
          </a:p>
        </p:txBody>
      </p:sp>
      <p:sp>
        <p:nvSpPr>
          <p:cNvPr id="25" name="Shape 23"/>
          <p:cNvSpPr/>
          <p:nvPr/>
        </p:nvSpPr>
        <p:spPr>
          <a:xfrm>
            <a:off x="9657398" y="4517112"/>
            <a:ext cx="4299585" cy="22860"/>
          </a:xfrm>
          <a:prstGeom prst="rect">
            <a:avLst/>
          </a:prstGeom>
          <a:solidFill>
            <a:srgbClr val="F5F547"/>
          </a:solidFill>
          <a:ln/>
        </p:spPr>
      </p:sp>
      <p:sp>
        <p:nvSpPr>
          <p:cNvPr id="26" name="Text 24"/>
          <p:cNvSpPr/>
          <p:nvPr/>
        </p:nvSpPr>
        <p:spPr>
          <a:xfrm>
            <a:off x="9657398" y="4659035"/>
            <a:ext cx="2405301" cy="300633"/>
          </a:xfrm>
          <a:prstGeom prst="rect">
            <a:avLst/>
          </a:prstGeom>
          <a:noFill/>
          <a:ln/>
        </p:spPr>
        <p:txBody>
          <a:bodyPr wrap="none" lIns="0" tIns="0" rIns="0" bIns="0" rtlCol="0" anchor="t"/>
          <a:lstStyle/>
          <a:p>
            <a:pPr marL="0" indent="0" algn="l">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Model Evaluation</a:t>
            </a:r>
            <a:endParaRPr lang="en-US" sz="1850" dirty="0"/>
          </a:p>
        </p:txBody>
      </p:sp>
      <p:sp>
        <p:nvSpPr>
          <p:cNvPr id="27" name="Text 25"/>
          <p:cNvSpPr/>
          <p:nvPr/>
        </p:nvSpPr>
        <p:spPr>
          <a:xfrm>
            <a:off x="9657398" y="5075039"/>
            <a:ext cx="4299585" cy="615553"/>
          </a:xfrm>
          <a:prstGeom prst="rect">
            <a:avLst/>
          </a:prstGeom>
          <a:noFill/>
          <a:ln/>
        </p:spPr>
        <p:txBody>
          <a:bodyPr wrap="square" lIns="0" tIns="0" rIns="0" bIns="0" rtlCol="0" anchor="t"/>
          <a:lstStyle/>
          <a:p>
            <a:pPr marL="0" indent="0" algn="l">
              <a:lnSpc>
                <a:spcPts val="2400"/>
              </a:lnSpc>
              <a:buNone/>
            </a:pPr>
            <a:r>
              <a:rPr lang="en-US" sz="1500" dirty="0">
                <a:solidFill>
                  <a:srgbClr val="BFBFBF"/>
                </a:solidFill>
                <a:latin typeface="Open Sans" pitchFamily="34" charset="0"/>
                <a:ea typeface="Open Sans" pitchFamily="34" charset="-122"/>
                <a:cs typeface="Open Sans" pitchFamily="34" charset="-120"/>
              </a:rPr>
              <a:t>Assessing model performance using various metrics on unseen data.</a:t>
            </a:r>
            <a:endParaRPr lang="en-US" sz="1500" dirty="0"/>
          </a:p>
        </p:txBody>
      </p:sp>
      <p:sp>
        <p:nvSpPr>
          <p:cNvPr id="28" name="Text 26"/>
          <p:cNvSpPr/>
          <p:nvPr/>
        </p:nvSpPr>
        <p:spPr>
          <a:xfrm>
            <a:off x="673418" y="6335078"/>
            <a:ext cx="192405" cy="240506"/>
          </a:xfrm>
          <a:prstGeom prst="rect">
            <a:avLst/>
          </a:prstGeom>
          <a:noFill/>
          <a:ln/>
        </p:spPr>
        <p:txBody>
          <a:bodyPr wrap="none" lIns="0" tIns="0" rIns="0" bIns="0" rtlCol="0" anchor="t"/>
          <a:lstStyle/>
          <a:p>
            <a:pPr marL="0" indent="0" algn="l">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07</a:t>
            </a:r>
            <a:endParaRPr lang="en-US" sz="1500" dirty="0"/>
          </a:p>
        </p:txBody>
      </p:sp>
      <p:sp>
        <p:nvSpPr>
          <p:cNvPr id="29" name="Shape 27"/>
          <p:cNvSpPr/>
          <p:nvPr/>
        </p:nvSpPr>
        <p:spPr>
          <a:xfrm>
            <a:off x="673418" y="6639282"/>
            <a:ext cx="13283565" cy="22860"/>
          </a:xfrm>
          <a:prstGeom prst="rect">
            <a:avLst/>
          </a:prstGeom>
          <a:solidFill>
            <a:srgbClr val="F5F547"/>
          </a:solidFill>
          <a:ln/>
        </p:spPr>
      </p:sp>
      <p:sp>
        <p:nvSpPr>
          <p:cNvPr id="30" name="Text 28"/>
          <p:cNvSpPr/>
          <p:nvPr/>
        </p:nvSpPr>
        <p:spPr>
          <a:xfrm>
            <a:off x="673418" y="6781205"/>
            <a:ext cx="2936796" cy="300633"/>
          </a:xfrm>
          <a:prstGeom prst="rect">
            <a:avLst/>
          </a:prstGeom>
          <a:noFill/>
          <a:ln/>
        </p:spPr>
        <p:txBody>
          <a:bodyPr wrap="none" lIns="0" tIns="0" rIns="0" bIns="0" rtlCol="0" anchor="t"/>
          <a:lstStyle/>
          <a:p>
            <a:pPr marL="0" indent="0" algn="l">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Conclusion &amp; Future Work</a:t>
            </a:r>
            <a:endParaRPr lang="en-US" sz="1850" dirty="0"/>
          </a:p>
        </p:txBody>
      </p:sp>
      <p:sp>
        <p:nvSpPr>
          <p:cNvPr id="31" name="Text 29"/>
          <p:cNvSpPr/>
          <p:nvPr/>
        </p:nvSpPr>
        <p:spPr>
          <a:xfrm>
            <a:off x="673418" y="7197209"/>
            <a:ext cx="13283565" cy="307777"/>
          </a:xfrm>
          <a:prstGeom prst="rect">
            <a:avLst/>
          </a:prstGeom>
          <a:noFill/>
          <a:ln/>
        </p:spPr>
        <p:txBody>
          <a:bodyPr wrap="none" lIns="0" tIns="0" rIns="0" bIns="0" rtlCol="0" anchor="t"/>
          <a:lstStyle/>
          <a:p>
            <a:pPr marL="0" indent="0" algn="l">
              <a:lnSpc>
                <a:spcPts val="2400"/>
              </a:lnSpc>
              <a:buNone/>
            </a:pPr>
            <a:r>
              <a:rPr lang="en-US" sz="1500" dirty="0">
                <a:solidFill>
                  <a:srgbClr val="BFBFBF"/>
                </a:solidFill>
                <a:latin typeface="Open Sans" pitchFamily="34" charset="0"/>
                <a:ea typeface="Open Sans" pitchFamily="34" charset="-122"/>
                <a:cs typeface="Open Sans" pitchFamily="34" charset="-120"/>
              </a:rPr>
              <a:t>Interpreting results, drawing conclusions, and outlining next steps for improvement.</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5467707"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Data Preparation: Preprocessing and EDA</a:t>
            </a:r>
            <a:endParaRPr lang="en-US" sz="2200" dirty="0"/>
          </a:p>
        </p:txBody>
      </p:sp>
      <p:sp>
        <p:nvSpPr>
          <p:cNvPr id="3" name="Text 1"/>
          <p:cNvSpPr/>
          <p:nvPr/>
        </p:nvSpPr>
        <p:spPr>
          <a:xfrm>
            <a:off x="396835" y="949523"/>
            <a:ext cx="1701165" cy="212646"/>
          </a:xfrm>
          <a:prstGeom prst="rect">
            <a:avLst/>
          </a:prstGeom>
          <a:noFill/>
          <a:ln/>
        </p:spPr>
        <p:txBody>
          <a:bodyPr wrap="none" lIns="0" tIns="0" rIns="0" bIns="0" rtlCol="0" anchor="t"/>
          <a:lstStyle/>
          <a:p>
            <a:pPr marL="0" indent="0" algn="l">
              <a:lnSpc>
                <a:spcPts val="1650"/>
              </a:lnSpc>
              <a:buNone/>
            </a:pPr>
            <a:r>
              <a:rPr lang="en-US" sz="1300" dirty="0">
                <a:solidFill>
                  <a:srgbClr val="FEFEFE"/>
                </a:solidFill>
                <a:latin typeface="Instrument Sans Medium" pitchFamily="34" charset="0"/>
                <a:ea typeface="Instrument Sans Medium" pitchFamily="34" charset="-122"/>
                <a:cs typeface="Instrument Sans Medium" pitchFamily="34" charset="-120"/>
              </a:rPr>
              <a:t>Preprocessing Steps</a:t>
            </a:r>
            <a:endParaRPr lang="en-US" sz="1300" dirty="0"/>
          </a:p>
        </p:txBody>
      </p:sp>
      <p:sp>
        <p:nvSpPr>
          <p:cNvPr id="4" name="Text 2"/>
          <p:cNvSpPr/>
          <p:nvPr/>
        </p:nvSpPr>
        <p:spPr>
          <a:xfrm>
            <a:off x="396835" y="1275517"/>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BFBFBF"/>
                </a:solidFill>
                <a:latin typeface="Open Sans" pitchFamily="34" charset="0"/>
                <a:ea typeface="Open Sans" pitchFamily="34" charset="-122"/>
                <a:cs typeface="Open Sans" pitchFamily="34" charset="-120"/>
              </a:rPr>
              <a:t>Data Cleaning:</a:t>
            </a:r>
            <a:r>
              <a:rPr lang="en-US" sz="850" dirty="0">
                <a:solidFill>
                  <a:srgbClr val="BFBFBF"/>
                </a:solidFill>
                <a:latin typeface="Open Sans" pitchFamily="34" charset="0"/>
                <a:ea typeface="Open Sans" pitchFamily="34" charset="-122"/>
                <a:cs typeface="Open Sans" pitchFamily="34" charset="-120"/>
              </a:rPr>
              <a:t> Verified the dataset's integrity; no missing values were found, ensuring a robust starting point.</a:t>
            </a:r>
            <a:endParaRPr lang="en-US" sz="850" dirty="0"/>
          </a:p>
        </p:txBody>
      </p:sp>
      <p:sp>
        <p:nvSpPr>
          <p:cNvPr id="5" name="Text 3"/>
          <p:cNvSpPr/>
          <p:nvPr/>
        </p:nvSpPr>
        <p:spPr>
          <a:xfrm>
            <a:off x="396835" y="1496616"/>
            <a:ext cx="6780014" cy="362903"/>
          </a:xfrm>
          <a:prstGeom prst="rect">
            <a:avLst/>
          </a:prstGeom>
          <a:noFill/>
          <a:ln/>
        </p:spPr>
        <p:txBody>
          <a:bodyPr wrap="square" lIns="0" tIns="0" rIns="0" bIns="0" rtlCol="0" anchor="t"/>
          <a:lstStyle/>
          <a:p>
            <a:pPr marL="342900" indent="-342900" algn="l">
              <a:lnSpc>
                <a:spcPts val="1400"/>
              </a:lnSpc>
              <a:buSzPct val="100000"/>
              <a:buChar char="•"/>
            </a:pPr>
            <a:r>
              <a:rPr lang="en-US" sz="850" b="1" dirty="0">
                <a:solidFill>
                  <a:srgbClr val="BFBFBF"/>
                </a:solidFill>
                <a:latin typeface="Open Sans" pitchFamily="34" charset="0"/>
                <a:ea typeface="Open Sans" pitchFamily="34" charset="-122"/>
                <a:cs typeface="Open Sans" pitchFamily="34" charset="-120"/>
              </a:rPr>
              <a:t>Feature Standardization:</a:t>
            </a:r>
            <a:r>
              <a:rPr lang="en-US" sz="850" dirty="0">
                <a:solidFill>
                  <a:srgbClr val="BFBFBF"/>
                </a:solidFill>
                <a:latin typeface="Open Sans" pitchFamily="34" charset="0"/>
                <a:ea typeface="Open Sans" pitchFamily="34" charset="-122"/>
                <a:cs typeface="Open Sans" pitchFamily="34" charset="-120"/>
              </a:rPr>
              <a:t> Scaled all features to a similar range (mean=0, variance=1), crucial for models like Logistic Regression.</a:t>
            </a:r>
            <a:endParaRPr lang="en-US" sz="850" dirty="0"/>
          </a:p>
        </p:txBody>
      </p:sp>
      <p:sp>
        <p:nvSpPr>
          <p:cNvPr id="6" name="Text 4"/>
          <p:cNvSpPr/>
          <p:nvPr/>
        </p:nvSpPr>
        <p:spPr>
          <a:xfrm>
            <a:off x="396835" y="1899166"/>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BFBFBF"/>
                </a:solidFill>
                <a:latin typeface="Open Sans" pitchFamily="34" charset="0"/>
                <a:ea typeface="Open Sans" pitchFamily="34" charset="-122"/>
                <a:cs typeface="Open Sans" pitchFamily="34" charset="-120"/>
              </a:rPr>
              <a:t>Train-Test Split:</a:t>
            </a:r>
            <a:r>
              <a:rPr lang="en-US" sz="850" dirty="0">
                <a:solidFill>
                  <a:srgbClr val="BFBFBF"/>
                </a:solidFill>
                <a:latin typeface="Open Sans" pitchFamily="34" charset="0"/>
                <a:ea typeface="Open Sans" pitchFamily="34" charset="-122"/>
                <a:cs typeface="Open Sans" pitchFamily="34" charset="-120"/>
              </a:rPr>
              <a:t> Divided the dataset into 80% for training and 20% for testing, to evaluate generalization on unseen data.</a:t>
            </a:r>
            <a:endParaRPr lang="en-US" sz="850" dirty="0"/>
          </a:p>
        </p:txBody>
      </p:sp>
      <p:sp>
        <p:nvSpPr>
          <p:cNvPr id="7" name="Text 5"/>
          <p:cNvSpPr/>
          <p:nvPr/>
        </p:nvSpPr>
        <p:spPr>
          <a:xfrm>
            <a:off x="396835" y="2193965"/>
            <a:ext cx="2539127" cy="212646"/>
          </a:xfrm>
          <a:prstGeom prst="rect">
            <a:avLst/>
          </a:prstGeom>
          <a:noFill/>
          <a:ln/>
        </p:spPr>
        <p:txBody>
          <a:bodyPr wrap="none" lIns="0" tIns="0" rIns="0" bIns="0" rtlCol="0" anchor="t"/>
          <a:lstStyle/>
          <a:p>
            <a:pPr marL="0" indent="0" algn="l">
              <a:lnSpc>
                <a:spcPts val="1650"/>
              </a:lnSpc>
              <a:buNone/>
            </a:pPr>
            <a:r>
              <a:rPr lang="en-US" sz="1300" dirty="0">
                <a:solidFill>
                  <a:srgbClr val="FEFEFE"/>
                </a:solidFill>
                <a:latin typeface="Instrument Sans Medium" pitchFamily="34" charset="0"/>
                <a:ea typeface="Instrument Sans Medium" pitchFamily="34" charset="-122"/>
                <a:cs typeface="Instrument Sans Medium" pitchFamily="34" charset="-120"/>
              </a:rPr>
              <a:t>Exploratory Data Analysis (EDA)</a:t>
            </a:r>
            <a:endParaRPr lang="en-US" sz="1300" dirty="0"/>
          </a:p>
        </p:txBody>
      </p:sp>
      <p:sp>
        <p:nvSpPr>
          <p:cNvPr id="8" name="Text 6"/>
          <p:cNvSpPr/>
          <p:nvPr/>
        </p:nvSpPr>
        <p:spPr>
          <a:xfrm>
            <a:off x="396835" y="2519958"/>
            <a:ext cx="6780014" cy="181451"/>
          </a:xfrm>
          <a:prstGeom prst="rect">
            <a:avLst/>
          </a:prstGeom>
          <a:noFill/>
          <a:ln/>
        </p:spPr>
        <p:txBody>
          <a:bodyPr wrap="none" lIns="0" tIns="0" rIns="0" bIns="0" rtlCol="0" anchor="t"/>
          <a:lstStyle/>
          <a:p>
            <a:pPr marL="0" indent="0" algn="l">
              <a:lnSpc>
                <a:spcPts val="1400"/>
              </a:lnSpc>
              <a:buNone/>
            </a:pPr>
            <a:r>
              <a:rPr lang="en-US" sz="850" dirty="0">
                <a:solidFill>
                  <a:srgbClr val="BFBFBF"/>
                </a:solidFill>
                <a:latin typeface="Open Sans" pitchFamily="34" charset="0"/>
                <a:ea typeface="Open Sans" pitchFamily="34" charset="-122"/>
                <a:cs typeface="Open Sans" pitchFamily="34" charset="-120"/>
              </a:rPr>
              <a:t>EDA provided crucial insights into the dataset's structure and feature relationships.</a:t>
            </a:r>
            <a:endParaRPr lang="en-US" sz="850" dirty="0"/>
          </a:p>
        </p:txBody>
      </p:sp>
      <p:sp>
        <p:nvSpPr>
          <p:cNvPr id="9" name="Text 7"/>
          <p:cNvSpPr/>
          <p:nvPr/>
        </p:nvSpPr>
        <p:spPr>
          <a:xfrm>
            <a:off x="396835" y="2803446"/>
            <a:ext cx="6780014" cy="362903"/>
          </a:xfrm>
          <a:prstGeom prst="rect">
            <a:avLst/>
          </a:prstGeom>
          <a:noFill/>
          <a:ln/>
        </p:spPr>
        <p:txBody>
          <a:bodyPr wrap="square" lIns="0" tIns="0" rIns="0" bIns="0" rtlCol="0" anchor="t"/>
          <a:lstStyle/>
          <a:p>
            <a:pPr marL="342900" indent="-342900" algn="l">
              <a:lnSpc>
                <a:spcPts val="1400"/>
              </a:lnSpc>
              <a:buSzPct val="100000"/>
              <a:buChar char="•"/>
            </a:pPr>
            <a:r>
              <a:rPr lang="en-US" sz="850" b="1" dirty="0">
                <a:solidFill>
                  <a:srgbClr val="BFBFBF"/>
                </a:solidFill>
                <a:latin typeface="Open Sans" pitchFamily="34" charset="0"/>
                <a:ea typeface="Open Sans" pitchFamily="34" charset="-122"/>
                <a:cs typeface="Open Sans" pitchFamily="34" charset="-120"/>
              </a:rPr>
              <a:t>Feature Distributions:</a:t>
            </a:r>
            <a:r>
              <a:rPr lang="en-US" sz="850" dirty="0">
                <a:solidFill>
                  <a:srgbClr val="BFBFBF"/>
                </a:solidFill>
                <a:latin typeface="Open Sans" pitchFamily="34" charset="0"/>
                <a:ea typeface="Open Sans" pitchFamily="34" charset="-122"/>
                <a:cs typeface="Open Sans" pitchFamily="34" charset="-120"/>
              </a:rPr>
              <a:t> Analyzed characteristics like radius_mean and texture_mean, which showed distinct patterns for malignant vs. benign cases.</a:t>
            </a:r>
            <a:endParaRPr lang="en-US" sz="850" dirty="0"/>
          </a:p>
        </p:txBody>
      </p:sp>
      <p:sp>
        <p:nvSpPr>
          <p:cNvPr id="10" name="Text 8"/>
          <p:cNvSpPr/>
          <p:nvPr/>
        </p:nvSpPr>
        <p:spPr>
          <a:xfrm>
            <a:off x="396835" y="3205996"/>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BFBFBF"/>
                </a:solidFill>
                <a:latin typeface="Open Sans" pitchFamily="34" charset="0"/>
                <a:ea typeface="Open Sans" pitchFamily="34" charset="-122"/>
                <a:cs typeface="Open Sans" pitchFamily="34" charset="-120"/>
              </a:rPr>
              <a:t>Correlation Analysis:</a:t>
            </a:r>
            <a:r>
              <a:rPr lang="en-US" sz="850" dirty="0">
                <a:solidFill>
                  <a:srgbClr val="BFBFBF"/>
                </a:solidFill>
                <a:latin typeface="Open Sans" pitchFamily="34" charset="0"/>
                <a:ea typeface="Open Sans" pitchFamily="34" charset="-122"/>
                <a:cs typeface="Open Sans" pitchFamily="34" charset="-120"/>
              </a:rPr>
              <a:t> Identified highly correlated features to potentially reduce redundancy and simplify models.</a:t>
            </a:r>
            <a:endParaRPr lang="en-US" sz="850" dirty="0"/>
          </a:p>
        </p:txBody>
      </p:sp>
      <p:sp>
        <p:nvSpPr>
          <p:cNvPr id="11" name="Text 9"/>
          <p:cNvSpPr/>
          <p:nvPr/>
        </p:nvSpPr>
        <p:spPr>
          <a:xfrm>
            <a:off x="396835" y="3427095"/>
            <a:ext cx="6780014" cy="362903"/>
          </a:xfrm>
          <a:prstGeom prst="rect">
            <a:avLst/>
          </a:prstGeom>
          <a:noFill/>
          <a:ln/>
        </p:spPr>
        <p:txBody>
          <a:bodyPr wrap="square" lIns="0" tIns="0" rIns="0" bIns="0" rtlCol="0" anchor="t"/>
          <a:lstStyle/>
          <a:p>
            <a:pPr marL="342900" indent="-342900" algn="l">
              <a:lnSpc>
                <a:spcPts val="1400"/>
              </a:lnSpc>
              <a:buSzPct val="100000"/>
              <a:buChar char="•"/>
            </a:pPr>
            <a:r>
              <a:rPr lang="en-US" sz="850" b="1" dirty="0">
                <a:solidFill>
                  <a:srgbClr val="BFBFBF"/>
                </a:solidFill>
                <a:latin typeface="Open Sans" pitchFamily="34" charset="0"/>
                <a:ea typeface="Open Sans" pitchFamily="34" charset="-122"/>
                <a:cs typeface="Open Sans" pitchFamily="34" charset="-120"/>
              </a:rPr>
              <a:t>Visualizations:</a:t>
            </a:r>
            <a:r>
              <a:rPr lang="en-US" sz="850" dirty="0">
                <a:solidFill>
                  <a:srgbClr val="BFBFBF"/>
                </a:solidFill>
                <a:latin typeface="Open Sans" pitchFamily="34" charset="0"/>
                <a:ea typeface="Open Sans" pitchFamily="34" charset="-122"/>
                <a:cs typeface="Open Sans" pitchFamily="34" charset="-120"/>
              </a:rPr>
              <a:t> Histograms, scatter plots, and heatmaps revealed how features interact and separate the two target classes effectively.</a:t>
            </a:r>
            <a:endParaRPr lang="en-US" sz="850" dirty="0"/>
          </a:p>
        </p:txBody>
      </p:sp>
      <p:pic>
        <p:nvPicPr>
          <p:cNvPr id="12" name="Image 0" descr="preencoded.png"/>
          <p:cNvPicPr>
            <a:picLocks noChangeAspect="1"/>
          </p:cNvPicPr>
          <p:nvPr/>
        </p:nvPicPr>
        <p:blipFill>
          <a:blip r:embed="rId3"/>
          <a:stretch>
            <a:fillRect/>
          </a:stretch>
        </p:blipFill>
        <p:spPr>
          <a:xfrm>
            <a:off x="7461171" y="963692"/>
            <a:ext cx="6780014" cy="6780014"/>
          </a:xfrm>
          <a:prstGeom prst="rect">
            <a:avLst/>
          </a:prstGeom>
        </p:spPr>
      </p:pic>
      <p:pic>
        <p:nvPicPr>
          <p:cNvPr id="13" name="Image 1" descr="preencoded.png"/>
          <p:cNvPicPr>
            <a:picLocks noChangeAspect="1"/>
          </p:cNvPicPr>
          <p:nvPr/>
        </p:nvPicPr>
        <p:blipFill>
          <a:blip r:embed="rId4"/>
          <a:stretch>
            <a:fillRect/>
          </a:stretch>
        </p:blipFill>
        <p:spPr>
          <a:xfrm>
            <a:off x="7461171" y="7871222"/>
            <a:ext cx="6780014" cy="67800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6745" y="655915"/>
            <a:ext cx="12862203" cy="559594"/>
          </a:xfrm>
          <a:prstGeom prst="rect">
            <a:avLst/>
          </a:prstGeom>
          <a:noFill/>
          <a:ln/>
        </p:spPr>
        <p:txBody>
          <a:bodyPr wrap="none" lIns="0" tIns="0" rIns="0" bIns="0" rtlCol="0" anchor="t"/>
          <a:lstStyle/>
          <a:p>
            <a:pPr marL="0" indent="0" algn="l">
              <a:lnSpc>
                <a:spcPts val="4400"/>
              </a:lnSpc>
              <a:buNone/>
            </a:pPr>
            <a:r>
              <a:rPr lang="en-US" sz="3500" dirty="0">
                <a:solidFill>
                  <a:srgbClr val="FEFEFE"/>
                </a:solidFill>
                <a:latin typeface="Instrument Sans Medium" pitchFamily="34" charset="0"/>
                <a:ea typeface="Instrument Sans Medium" pitchFamily="34" charset="-122"/>
                <a:cs typeface="Instrument Sans Medium" pitchFamily="34" charset="-120"/>
              </a:rPr>
              <a:t>Introducing Our Models: Logistic Regression &amp; Random Forest</a:t>
            </a:r>
            <a:endParaRPr lang="en-US" sz="3500" dirty="0"/>
          </a:p>
        </p:txBody>
      </p:sp>
      <p:sp>
        <p:nvSpPr>
          <p:cNvPr id="3" name="Text 1"/>
          <p:cNvSpPr/>
          <p:nvPr/>
        </p:nvSpPr>
        <p:spPr>
          <a:xfrm>
            <a:off x="626745" y="1573649"/>
            <a:ext cx="13376910" cy="286464"/>
          </a:xfrm>
          <a:prstGeom prst="rect">
            <a:avLst/>
          </a:prstGeom>
          <a:noFill/>
          <a:ln/>
        </p:spPr>
        <p:txBody>
          <a:bodyPr wrap="none" lIns="0" tIns="0" rIns="0" bIns="0" rtlCol="0" anchor="t"/>
          <a:lstStyle/>
          <a:p>
            <a:pPr marL="0" indent="0" algn="l">
              <a:lnSpc>
                <a:spcPts val="2250"/>
              </a:lnSpc>
              <a:buNone/>
            </a:pPr>
            <a:r>
              <a:rPr lang="en-US" sz="1400" dirty="0">
                <a:solidFill>
                  <a:srgbClr val="BFBFBF"/>
                </a:solidFill>
                <a:latin typeface="Open Sans" pitchFamily="34" charset="0"/>
                <a:ea typeface="Open Sans" pitchFamily="34" charset="-122"/>
                <a:cs typeface="Open Sans" pitchFamily="34" charset="-120"/>
              </a:rPr>
              <a:t>We selected two distinct classification algorithms to build our predictive models, each offering unique advantages for this medical diagnosis task.</a:t>
            </a:r>
            <a:endParaRPr lang="en-US" sz="1400" dirty="0"/>
          </a:p>
        </p:txBody>
      </p:sp>
      <p:pic>
        <p:nvPicPr>
          <p:cNvPr id="4" name="Image 0" descr="preencoded.png"/>
          <p:cNvPicPr>
            <a:picLocks noChangeAspect="1"/>
          </p:cNvPicPr>
          <p:nvPr/>
        </p:nvPicPr>
        <p:blipFill>
          <a:blip r:embed="rId3"/>
          <a:stretch>
            <a:fillRect/>
          </a:stretch>
        </p:blipFill>
        <p:spPr>
          <a:xfrm>
            <a:off x="626745" y="2061567"/>
            <a:ext cx="2893576" cy="2893576"/>
          </a:xfrm>
          <a:prstGeom prst="rect">
            <a:avLst/>
          </a:prstGeom>
        </p:spPr>
      </p:pic>
      <p:sp>
        <p:nvSpPr>
          <p:cNvPr id="5" name="Text 2"/>
          <p:cNvSpPr/>
          <p:nvPr/>
        </p:nvSpPr>
        <p:spPr>
          <a:xfrm>
            <a:off x="626745" y="5178981"/>
            <a:ext cx="2686288" cy="335756"/>
          </a:xfrm>
          <a:prstGeom prst="rect">
            <a:avLst/>
          </a:prstGeom>
          <a:noFill/>
          <a:ln/>
        </p:spPr>
        <p:txBody>
          <a:bodyPr wrap="none" lIns="0" tIns="0" rIns="0" bIns="0" rtlCol="0" anchor="t"/>
          <a:lstStyle/>
          <a:p>
            <a:pPr marL="0" indent="0" algn="l">
              <a:lnSpc>
                <a:spcPts val="260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Logistic Regression</a:t>
            </a:r>
            <a:endParaRPr lang="en-US" sz="2100" dirty="0"/>
          </a:p>
        </p:txBody>
      </p:sp>
      <p:sp>
        <p:nvSpPr>
          <p:cNvPr id="6" name="Text 3"/>
          <p:cNvSpPr/>
          <p:nvPr/>
        </p:nvSpPr>
        <p:spPr>
          <a:xfrm>
            <a:off x="626745" y="5622131"/>
            <a:ext cx="6576536" cy="859393"/>
          </a:xfrm>
          <a:prstGeom prst="rect">
            <a:avLst/>
          </a:prstGeom>
          <a:noFill/>
          <a:ln/>
        </p:spPr>
        <p:txBody>
          <a:bodyPr wrap="square" lIns="0" tIns="0" rIns="0" bIns="0" rtlCol="0" anchor="t"/>
          <a:lstStyle/>
          <a:p>
            <a:pPr marL="0" indent="0" algn="l">
              <a:lnSpc>
                <a:spcPts val="2250"/>
              </a:lnSpc>
              <a:buNone/>
            </a:pPr>
            <a:r>
              <a:rPr lang="en-US" sz="1400" dirty="0">
                <a:solidFill>
                  <a:srgbClr val="BFBFBF"/>
                </a:solidFill>
                <a:latin typeface="Open Sans" pitchFamily="34" charset="0"/>
                <a:ea typeface="Open Sans" pitchFamily="34" charset="-122"/>
                <a:cs typeface="Open Sans" pitchFamily="34" charset="-120"/>
              </a:rPr>
              <a:t>A powerful </a:t>
            </a:r>
            <a:r>
              <a:rPr lang="en-US" sz="1400" dirty="0">
                <a:solidFill>
                  <a:srgbClr val="F5F547"/>
                </a:solidFill>
                <a:latin typeface="Open Sans" pitchFamily="34" charset="0"/>
                <a:ea typeface="Open Sans" pitchFamily="34" charset="-122"/>
                <a:cs typeface="Open Sans" pitchFamily="34" charset="-120"/>
              </a:rPr>
              <a:t>statistical model</a:t>
            </a:r>
            <a:r>
              <a:rPr lang="en-US" sz="1400" dirty="0">
                <a:solidFill>
                  <a:srgbClr val="BFBFBF"/>
                </a:solidFill>
                <a:latin typeface="Open Sans" pitchFamily="34" charset="0"/>
                <a:ea typeface="Open Sans" pitchFamily="34" charset="-122"/>
                <a:cs typeface="Open Sans" pitchFamily="34" charset="-120"/>
              </a:rPr>
              <a:t> for binary classification. It uses a sigmoid function to map predictions to probabilities (0 to 1), making it simple, fast, and highly interpretable.</a:t>
            </a:r>
            <a:endParaRPr lang="en-US" sz="1400" dirty="0"/>
          </a:p>
        </p:txBody>
      </p:sp>
      <p:sp>
        <p:nvSpPr>
          <p:cNvPr id="7" name="Text 4"/>
          <p:cNvSpPr/>
          <p:nvPr/>
        </p:nvSpPr>
        <p:spPr>
          <a:xfrm>
            <a:off x="626745" y="6588919"/>
            <a:ext cx="6576536" cy="28646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Easy to explain to non-technical audiences.</a:t>
            </a:r>
            <a:endParaRPr lang="en-US" sz="1400" dirty="0"/>
          </a:p>
        </p:txBody>
      </p:sp>
      <p:sp>
        <p:nvSpPr>
          <p:cNvPr id="8" name="Text 5"/>
          <p:cNvSpPr/>
          <p:nvPr/>
        </p:nvSpPr>
        <p:spPr>
          <a:xfrm>
            <a:off x="626745" y="6938010"/>
            <a:ext cx="6576536" cy="28646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Provides feature coefficients for interpretability.</a:t>
            </a:r>
            <a:endParaRPr lang="en-US" sz="1400" dirty="0"/>
          </a:p>
        </p:txBody>
      </p:sp>
      <p:sp>
        <p:nvSpPr>
          <p:cNvPr id="9" name="Text 6"/>
          <p:cNvSpPr/>
          <p:nvPr/>
        </p:nvSpPr>
        <p:spPr>
          <a:xfrm>
            <a:off x="626745" y="7287101"/>
            <a:ext cx="6576536" cy="28646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Excellent baseline performance.</a:t>
            </a:r>
            <a:endParaRPr lang="en-US" sz="1400" dirty="0"/>
          </a:p>
        </p:txBody>
      </p:sp>
      <p:pic>
        <p:nvPicPr>
          <p:cNvPr id="10" name="Image 1" descr="preencoded.png"/>
          <p:cNvPicPr>
            <a:picLocks noChangeAspect="1"/>
          </p:cNvPicPr>
          <p:nvPr/>
        </p:nvPicPr>
        <p:blipFill>
          <a:blip r:embed="rId4"/>
          <a:stretch>
            <a:fillRect/>
          </a:stretch>
        </p:blipFill>
        <p:spPr>
          <a:xfrm>
            <a:off x="7427119" y="2061567"/>
            <a:ext cx="2893576" cy="2893576"/>
          </a:xfrm>
          <a:prstGeom prst="rect">
            <a:avLst/>
          </a:prstGeom>
        </p:spPr>
      </p:pic>
      <p:sp>
        <p:nvSpPr>
          <p:cNvPr id="11" name="Text 7"/>
          <p:cNvSpPr/>
          <p:nvPr/>
        </p:nvSpPr>
        <p:spPr>
          <a:xfrm>
            <a:off x="7427119" y="5178981"/>
            <a:ext cx="2686288" cy="335756"/>
          </a:xfrm>
          <a:prstGeom prst="rect">
            <a:avLst/>
          </a:prstGeom>
          <a:noFill/>
          <a:ln/>
        </p:spPr>
        <p:txBody>
          <a:bodyPr wrap="none" lIns="0" tIns="0" rIns="0" bIns="0" rtlCol="0" anchor="t"/>
          <a:lstStyle/>
          <a:p>
            <a:pPr marL="0" indent="0" algn="l">
              <a:lnSpc>
                <a:spcPts val="260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Random Forest</a:t>
            </a:r>
            <a:endParaRPr lang="en-US" sz="2100" dirty="0"/>
          </a:p>
        </p:txBody>
      </p:sp>
      <p:sp>
        <p:nvSpPr>
          <p:cNvPr id="12" name="Text 8"/>
          <p:cNvSpPr/>
          <p:nvPr/>
        </p:nvSpPr>
        <p:spPr>
          <a:xfrm>
            <a:off x="7427119" y="5622131"/>
            <a:ext cx="6576536" cy="859393"/>
          </a:xfrm>
          <a:prstGeom prst="rect">
            <a:avLst/>
          </a:prstGeom>
          <a:noFill/>
          <a:ln/>
        </p:spPr>
        <p:txBody>
          <a:bodyPr wrap="square" lIns="0" tIns="0" rIns="0" bIns="0" rtlCol="0" anchor="t"/>
          <a:lstStyle/>
          <a:p>
            <a:pPr marL="0" indent="0" algn="l">
              <a:lnSpc>
                <a:spcPts val="2250"/>
              </a:lnSpc>
              <a:buNone/>
            </a:pPr>
            <a:r>
              <a:rPr lang="en-US" sz="1400" dirty="0">
                <a:solidFill>
                  <a:srgbClr val="BFBFBF"/>
                </a:solidFill>
                <a:latin typeface="Open Sans" pitchFamily="34" charset="0"/>
                <a:ea typeface="Open Sans" pitchFamily="34" charset="-122"/>
                <a:cs typeface="Open Sans" pitchFamily="34" charset="-120"/>
              </a:rPr>
              <a:t>An </a:t>
            </a:r>
            <a:r>
              <a:rPr lang="en-US" sz="1400" dirty="0">
                <a:solidFill>
                  <a:srgbClr val="F5F547"/>
                </a:solidFill>
                <a:latin typeface="Open Sans" pitchFamily="34" charset="0"/>
                <a:ea typeface="Open Sans" pitchFamily="34" charset="-122"/>
                <a:cs typeface="Open Sans" pitchFamily="34" charset="-120"/>
              </a:rPr>
              <a:t>ensemble learning method</a:t>
            </a:r>
            <a:r>
              <a:rPr lang="en-US" sz="1400" dirty="0">
                <a:solidFill>
                  <a:srgbClr val="BFBFBF"/>
                </a:solidFill>
                <a:latin typeface="Open Sans" pitchFamily="34" charset="0"/>
                <a:ea typeface="Open Sans" pitchFamily="34" charset="-122"/>
                <a:cs typeface="Open Sans" pitchFamily="34" charset="-120"/>
              </a:rPr>
              <a:t> that aggregates predictions from multiple Decision Trees. This approach enhances robustness, reduces overfitting, and captures complex non-linear relationships.</a:t>
            </a:r>
            <a:endParaRPr lang="en-US" sz="1400" dirty="0"/>
          </a:p>
        </p:txBody>
      </p:sp>
      <p:sp>
        <p:nvSpPr>
          <p:cNvPr id="13" name="Text 9"/>
          <p:cNvSpPr/>
          <p:nvPr/>
        </p:nvSpPr>
        <p:spPr>
          <a:xfrm>
            <a:off x="7427119" y="6588919"/>
            <a:ext cx="6576536" cy="28646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Handles complex data and non-linearities.</a:t>
            </a:r>
            <a:endParaRPr lang="en-US" sz="1400" dirty="0"/>
          </a:p>
        </p:txBody>
      </p:sp>
      <p:sp>
        <p:nvSpPr>
          <p:cNvPr id="14" name="Text 10"/>
          <p:cNvSpPr/>
          <p:nvPr/>
        </p:nvSpPr>
        <p:spPr>
          <a:xfrm>
            <a:off x="7427119" y="6938010"/>
            <a:ext cx="6576536" cy="28646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Reduces overfitting through ensemble averaging.</a:t>
            </a:r>
            <a:endParaRPr lang="en-US" sz="1400" dirty="0"/>
          </a:p>
        </p:txBody>
      </p:sp>
      <p:sp>
        <p:nvSpPr>
          <p:cNvPr id="15" name="Text 11"/>
          <p:cNvSpPr/>
          <p:nvPr/>
        </p:nvSpPr>
        <p:spPr>
          <a:xfrm>
            <a:off x="7427119" y="7287101"/>
            <a:ext cx="6576536" cy="28646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Provides crucial feature importance scores.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06227" y="894398"/>
            <a:ext cx="8104346" cy="928211"/>
          </a:xfrm>
          <a:prstGeom prst="rect">
            <a:avLst/>
          </a:prstGeom>
          <a:noFill/>
          <a:ln/>
        </p:spPr>
        <p:txBody>
          <a:bodyPr wrap="square" lIns="0" tIns="0" rIns="0" bIns="0" rtlCol="0" anchor="t"/>
          <a:lstStyle/>
          <a:p>
            <a:pPr marL="0" indent="0" algn="l">
              <a:lnSpc>
                <a:spcPts val="3650"/>
              </a:lnSpc>
              <a:buNone/>
            </a:pPr>
            <a:r>
              <a:rPr lang="en-US" sz="2900" dirty="0">
                <a:solidFill>
                  <a:srgbClr val="FEFEFE"/>
                </a:solidFill>
                <a:latin typeface="Instrument Sans Medium" pitchFamily="34" charset="0"/>
                <a:ea typeface="Instrument Sans Medium" pitchFamily="34" charset="-122"/>
                <a:cs typeface="Instrument Sans Medium" pitchFamily="34" charset="-120"/>
              </a:rPr>
              <a:t>Evaluating Performance: Metrics for Medical Accuracy</a:t>
            </a:r>
            <a:endParaRPr lang="en-US" sz="2900" dirty="0"/>
          </a:p>
        </p:txBody>
      </p:sp>
      <p:sp>
        <p:nvSpPr>
          <p:cNvPr id="4" name="Text 1"/>
          <p:cNvSpPr/>
          <p:nvPr/>
        </p:nvSpPr>
        <p:spPr>
          <a:xfrm>
            <a:off x="6006227" y="2045375"/>
            <a:ext cx="8104346" cy="237649"/>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To rigorously assess our models, we focused on a suite of metrics critical for reliable medical diagnostic applications.</a:t>
            </a:r>
            <a:endParaRPr lang="en-US" sz="1150" dirty="0"/>
          </a:p>
        </p:txBody>
      </p:sp>
      <p:sp>
        <p:nvSpPr>
          <p:cNvPr id="5" name="Shape 2"/>
          <p:cNvSpPr/>
          <p:nvPr/>
        </p:nvSpPr>
        <p:spPr>
          <a:xfrm>
            <a:off x="6006227" y="2450068"/>
            <a:ext cx="8104346" cy="891183"/>
          </a:xfrm>
          <a:prstGeom prst="roundRect">
            <a:avLst>
              <a:gd name="adj" fmla="val 2500"/>
            </a:avLst>
          </a:prstGeom>
          <a:solidFill>
            <a:srgbClr val="1F1F1F"/>
          </a:solidFill>
          <a:ln w="15240">
            <a:solidFill>
              <a:srgbClr val="F5F547"/>
            </a:solidFill>
            <a:prstDash val="solid"/>
          </a:ln>
        </p:spPr>
      </p:sp>
      <p:sp>
        <p:nvSpPr>
          <p:cNvPr id="6" name="Shape 3"/>
          <p:cNvSpPr/>
          <p:nvPr/>
        </p:nvSpPr>
        <p:spPr>
          <a:xfrm>
            <a:off x="6021467" y="2465308"/>
            <a:ext cx="594122" cy="860703"/>
          </a:xfrm>
          <a:prstGeom prst="roundRect">
            <a:avLst>
              <a:gd name="adj" fmla="val 672"/>
            </a:avLst>
          </a:prstGeom>
          <a:solidFill>
            <a:srgbClr val="F5F547"/>
          </a:solidFill>
          <a:ln/>
        </p:spPr>
      </p:sp>
      <p:sp>
        <p:nvSpPr>
          <p:cNvPr id="7" name="Text 4"/>
          <p:cNvSpPr/>
          <p:nvPr/>
        </p:nvSpPr>
        <p:spPr>
          <a:xfrm>
            <a:off x="6764060" y="2613779"/>
            <a:ext cx="1856661" cy="231934"/>
          </a:xfrm>
          <a:prstGeom prst="rect">
            <a:avLst/>
          </a:prstGeom>
          <a:noFill/>
          <a:ln/>
        </p:spPr>
        <p:txBody>
          <a:bodyPr wrap="none" lIns="0" tIns="0" rIns="0" bIns="0" rtlCol="0" anchor="t"/>
          <a:lstStyle/>
          <a:p>
            <a:pPr marL="0" indent="0" algn="l">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Accuracy</a:t>
            </a:r>
            <a:endParaRPr lang="en-US" sz="1450" dirty="0"/>
          </a:p>
        </p:txBody>
      </p:sp>
      <p:sp>
        <p:nvSpPr>
          <p:cNvPr id="8" name="Text 5"/>
          <p:cNvSpPr/>
          <p:nvPr/>
        </p:nvSpPr>
        <p:spPr>
          <a:xfrm>
            <a:off x="6764060" y="2934772"/>
            <a:ext cx="7331273" cy="237649"/>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The proportion of correctly classified instances (both benign and malignant) out of the total.</a:t>
            </a:r>
            <a:endParaRPr lang="en-US" sz="1150" dirty="0"/>
          </a:p>
        </p:txBody>
      </p:sp>
      <p:sp>
        <p:nvSpPr>
          <p:cNvPr id="9" name="Shape 6"/>
          <p:cNvSpPr/>
          <p:nvPr/>
        </p:nvSpPr>
        <p:spPr>
          <a:xfrm>
            <a:off x="6006227" y="3489722"/>
            <a:ext cx="8104346" cy="891183"/>
          </a:xfrm>
          <a:prstGeom prst="roundRect">
            <a:avLst>
              <a:gd name="adj" fmla="val 2500"/>
            </a:avLst>
          </a:prstGeom>
          <a:solidFill>
            <a:srgbClr val="1F1F1F"/>
          </a:solidFill>
          <a:ln w="15240">
            <a:solidFill>
              <a:srgbClr val="F5F547"/>
            </a:solidFill>
            <a:prstDash val="solid"/>
          </a:ln>
        </p:spPr>
      </p:sp>
      <p:sp>
        <p:nvSpPr>
          <p:cNvPr id="10" name="Shape 7"/>
          <p:cNvSpPr/>
          <p:nvPr/>
        </p:nvSpPr>
        <p:spPr>
          <a:xfrm>
            <a:off x="6021467" y="3504962"/>
            <a:ext cx="594122" cy="860703"/>
          </a:xfrm>
          <a:prstGeom prst="roundRect">
            <a:avLst>
              <a:gd name="adj" fmla="val 672"/>
            </a:avLst>
          </a:prstGeom>
          <a:solidFill>
            <a:srgbClr val="F5F547"/>
          </a:solidFill>
          <a:ln/>
        </p:spPr>
      </p:sp>
      <p:sp>
        <p:nvSpPr>
          <p:cNvPr id="11" name="Text 8"/>
          <p:cNvSpPr/>
          <p:nvPr/>
        </p:nvSpPr>
        <p:spPr>
          <a:xfrm>
            <a:off x="6764060" y="3653433"/>
            <a:ext cx="1856661" cy="231934"/>
          </a:xfrm>
          <a:prstGeom prst="rect">
            <a:avLst/>
          </a:prstGeom>
          <a:noFill/>
          <a:ln/>
        </p:spPr>
        <p:txBody>
          <a:bodyPr wrap="none" lIns="0" tIns="0" rIns="0" bIns="0" rtlCol="0" anchor="t"/>
          <a:lstStyle/>
          <a:p>
            <a:pPr marL="0" indent="0" algn="l">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Precision</a:t>
            </a:r>
            <a:endParaRPr lang="en-US" sz="1450" dirty="0"/>
          </a:p>
        </p:txBody>
      </p:sp>
      <p:sp>
        <p:nvSpPr>
          <p:cNvPr id="12" name="Text 9"/>
          <p:cNvSpPr/>
          <p:nvPr/>
        </p:nvSpPr>
        <p:spPr>
          <a:xfrm>
            <a:off x="6764060" y="3974425"/>
            <a:ext cx="7331273" cy="237649"/>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Out of all cases predicted as malignant, how many were </a:t>
            </a:r>
            <a:r>
              <a:rPr lang="en-US" sz="1150" b="1" dirty="0">
                <a:solidFill>
                  <a:srgbClr val="242424"/>
                </a:solidFill>
                <a:latin typeface="Open Sans" pitchFamily="34" charset="0"/>
                <a:ea typeface="Open Sans" pitchFamily="34" charset="-122"/>
                <a:cs typeface="Open Sans" pitchFamily="34" charset="-120"/>
              </a:rPr>
              <a:t>actually</a:t>
            </a:r>
            <a:r>
              <a:rPr lang="en-US" sz="1150" dirty="0">
                <a:solidFill>
                  <a:srgbClr val="BFBFBF"/>
                </a:solidFill>
                <a:latin typeface="Open Sans" pitchFamily="34" charset="0"/>
                <a:ea typeface="Open Sans" pitchFamily="34" charset="-122"/>
                <a:cs typeface="Open Sans" pitchFamily="34" charset="-120"/>
              </a:rPr>
              <a:t> malignant? Minimizes false positives.</a:t>
            </a:r>
            <a:endParaRPr lang="en-US" sz="1150" dirty="0"/>
          </a:p>
        </p:txBody>
      </p:sp>
      <p:sp>
        <p:nvSpPr>
          <p:cNvPr id="13" name="Shape 10"/>
          <p:cNvSpPr/>
          <p:nvPr/>
        </p:nvSpPr>
        <p:spPr>
          <a:xfrm>
            <a:off x="6006227" y="4529376"/>
            <a:ext cx="8104346" cy="1123712"/>
          </a:xfrm>
          <a:prstGeom prst="roundRect">
            <a:avLst>
              <a:gd name="adj" fmla="val 1983"/>
            </a:avLst>
          </a:prstGeom>
          <a:solidFill>
            <a:srgbClr val="1F1F1F"/>
          </a:solidFill>
          <a:ln w="15240">
            <a:solidFill>
              <a:srgbClr val="F5F547"/>
            </a:solidFill>
            <a:prstDash val="solid"/>
          </a:ln>
        </p:spPr>
      </p:sp>
      <p:sp>
        <p:nvSpPr>
          <p:cNvPr id="14" name="Shape 11"/>
          <p:cNvSpPr/>
          <p:nvPr/>
        </p:nvSpPr>
        <p:spPr>
          <a:xfrm>
            <a:off x="6021467" y="4544616"/>
            <a:ext cx="594122" cy="1093232"/>
          </a:xfrm>
          <a:prstGeom prst="roundRect">
            <a:avLst>
              <a:gd name="adj" fmla="val 672"/>
            </a:avLst>
          </a:prstGeom>
          <a:solidFill>
            <a:srgbClr val="F5F547"/>
          </a:solidFill>
          <a:ln/>
        </p:spPr>
      </p:sp>
      <p:sp>
        <p:nvSpPr>
          <p:cNvPr id="15" name="Text 12"/>
          <p:cNvSpPr/>
          <p:nvPr/>
        </p:nvSpPr>
        <p:spPr>
          <a:xfrm>
            <a:off x="6764060" y="4693087"/>
            <a:ext cx="1856661" cy="231934"/>
          </a:xfrm>
          <a:prstGeom prst="rect">
            <a:avLst/>
          </a:prstGeom>
          <a:noFill/>
          <a:ln/>
        </p:spPr>
        <p:txBody>
          <a:bodyPr wrap="none" lIns="0" tIns="0" rIns="0" bIns="0" rtlCol="0" anchor="t"/>
          <a:lstStyle/>
          <a:p>
            <a:pPr marL="0" indent="0" algn="l">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Recall (Sensitivity)</a:t>
            </a:r>
            <a:endParaRPr lang="en-US" sz="1450" dirty="0"/>
          </a:p>
        </p:txBody>
      </p:sp>
      <p:sp>
        <p:nvSpPr>
          <p:cNvPr id="16" name="Text 13"/>
          <p:cNvSpPr/>
          <p:nvPr/>
        </p:nvSpPr>
        <p:spPr>
          <a:xfrm>
            <a:off x="6764060" y="5014079"/>
            <a:ext cx="7331273" cy="475298"/>
          </a:xfrm>
          <a:prstGeom prst="rect">
            <a:avLst/>
          </a:prstGeom>
          <a:noFill/>
          <a:ln/>
        </p:spPr>
        <p:txBody>
          <a:bodyPr wrap="squar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Out of all </a:t>
            </a:r>
            <a:r>
              <a:rPr lang="en-US" sz="1150" b="1" dirty="0">
                <a:solidFill>
                  <a:srgbClr val="242424"/>
                </a:solidFill>
                <a:latin typeface="Open Sans" pitchFamily="34" charset="0"/>
                <a:ea typeface="Open Sans" pitchFamily="34" charset="-122"/>
                <a:cs typeface="Open Sans" pitchFamily="34" charset="-120"/>
              </a:rPr>
              <a:t>actual</a:t>
            </a:r>
            <a:r>
              <a:rPr lang="en-US" sz="1150" dirty="0">
                <a:solidFill>
                  <a:srgbClr val="BFBFBF"/>
                </a:solidFill>
                <a:latin typeface="Open Sans" pitchFamily="34" charset="0"/>
                <a:ea typeface="Open Sans" pitchFamily="34" charset="-122"/>
                <a:cs typeface="Open Sans" pitchFamily="34" charset="-120"/>
              </a:rPr>
              <a:t> malignant cases, how many were correctly identified? </a:t>
            </a:r>
            <a:r>
              <a:rPr lang="en-US" sz="1150" dirty="0">
                <a:solidFill>
                  <a:srgbClr val="000000"/>
                </a:solidFill>
                <a:highlight>
                  <a:srgbClr val="F5F547"/>
                </a:highlight>
                <a:latin typeface="Open Sans" pitchFamily="34" charset="0"/>
                <a:ea typeface="Open Sans" pitchFamily="34" charset="-122"/>
                <a:cs typeface="Open Sans" pitchFamily="34" charset="-120"/>
              </a:rPr>
              <a:t>Crucial for not missing true cancer cases.</a:t>
            </a:r>
            <a:endParaRPr lang="en-US" sz="1150" dirty="0"/>
          </a:p>
        </p:txBody>
      </p:sp>
      <p:sp>
        <p:nvSpPr>
          <p:cNvPr id="17" name="Shape 14"/>
          <p:cNvSpPr/>
          <p:nvPr/>
        </p:nvSpPr>
        <p:spPr>
          <a:xfrm>
            <a:off x="6006227" y="5801558"/>
            <a:ext cx="8104346" cy="891183"/>
          </a:xfrm>
          <a:prstGeom prst="roundRect">
            <a:avLst>
              <a:gd name="adj" fmla="val 2500"/>
            </a:avLst>
          </a:prstGeom>
          <a:solidFill>
            <a:srgbClr val="1F1F1F"/>
          </a:solidFill>
          <a:ln w="15240">
            <a:solidFill>
              <a:srgbClr val="F5F547"/>
            </a:solidFill>
            <a:prstDash val="solid"/>
          </a:ln>
        </p:spPr>
      </p:sp>
      <p:sp>
        <p:nvSpPr>
          <p:cNvPr id="18" name="Shape 15"/>
          <p:cNvSpPr/>
          <p:nvPr/>
        </p:nvSpPr>
        <p:spPr>
          <a:xfrm>
            <a:off x="6021467" y="5816798"/>
            <a:ext cx="594122" cy="860703"/>
          </a:xfrm>
          <a:prstGeom prst="roundRect">
            <a:avLst>
              <a:gd name="adj" fmla="val 672"/>
            </a:avLst>
          </a:prstGeom>
          <a:solidFill>
            <a:srgbClr val="F5F547"/>
          </a:solidFill>
          <a:ln/>
        </p:spPr>
      </p:sp>
      <p:sp>
        <p:nvSpPr>
          <p:cNvPr id="19" name="Text 16"/>
          <p:cNvSpPr/>
          <p:nvPr/>
        </p:nvSpPr>
        <p:spPr>
          <a:xfrm>
            <a:off x="6764060" y="5965269"/>
            <a:ext cx="1856661" cy="231934"/>
          </a:xfrm>
          <a:prstGeom prst="rect">
            <a:avLst/>
          </a:prstGeom>
          <a:noFill/>
          <a:ln/>
        </p:spPr>
        <p:txBody>
          <a:bodyPr wrap="none" lIns="0" tIns="0" rIns="0" bIns="0" rtlCol="0" anchor="t"/>
          <a:lstStyle/>
          <a:p>
            <a:pPr marL="0" indent="0" algn="l">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F1-Score</a:t>
            </a:r>
            <a:endParaRPr lang="en-US" sz="1450" dirty="0"/>
          </a:p>
        </p:txBody>
      </p:sp>
      <p:sp>
        <p:nvSpPr>
          <p:cNvPr id="20" name="Text 17"/>
          <p:cNvSpPr/>
          <p:nvPr/>
        </p:nvSpPr>
        <p:spPr>
          <a:xfrm>
            <a:off x="6764060" y="6286262"/>
            <a:ext cx="7331273" cy="237649"/>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The harmonic mean of precision and recall, providing a balanced measure of the model's performance.</a:t>
            </a:r>
            <a:endParaRPr lang="en-US" sz="1150" dirty="0"/>
          </a:p>
        </p:txBody>
      </p:sp>
      <p:sp>
        <p:nvSpPr>
          <p:cNvPr id="21" name="Text 18"/>
          <p:cNvSpPr/>
          <p:nvPr/>
        </p:nvSpPr>
        <p:spPr>
          <a:xfrm>
            <a:off x="6006227" y="6859786"/>
            <a:ext cx="8104346" cy="475298"/>
          </a:xfrm>
          <a:prstGeom prst="rect">
            <a:avLst/>
          </a:prstGeom>
          <a:noFill/>
          <a:ln/>
        </p:spPr>
        <p:txBody>
          <a:bodyPr wrap="square" lIns="0" tIns="0" rIns="0" bIns="0" rtlCol="0" anchor="t"/>
          <a:lstStyle/>
          <a:p>
            <a:pPr marL="0" indent="0" algn="ctr">
              <a:lnSpc>
                <a:spcPts val="1850"/>
              </a:lnSpc>
              <a:buNone/>
            </a:pPr>
            <a:r>
              <a:rPr lang="en-US" sz="1150" dirty="0">
                <a:solidFill>
                  <a:srgbClr val="BFBFBF"/>
                </a:solidFill>
                <a:latin typeface="Open Sans" pitchFamily="34" charset="0"/>
                <a:ea typeface="Open Sans" pitchFamily="34" charset="-122"/>
                <a:cs typeface="Open Sans" pitchFamily="34" charset="-120"/>
              </a:rPr>
              <a:t>Additionally, a </a:t>
            </a:r>
            <a:r>
              <a:rPr lang="en-US" sz="1150" b="1" dirty="0">
                <a:solidFill>
                  <a:srgbClr val="BFBFBF"/>
                </a:solidFill>
                <a:latin typeface="Open Sans" pitchFamily="34" charset="0"/>
                <a:ea typeface="Open Sans" pitchFamily="34" charset="-122"/>
                <a:cs typeface="Open Sans" pitchFamily="34" charset="-120"/>
              </a:rPr>
              <a:t>Confusion Matrix</a:t>
            </a:r>
            <a:r>
              <a:rPr lang="en-US" sz="1150" dirty="0">
                <a:solidFill>
                  <a:srgbClr val="BFBFBF"/>
                </a:solidFill>
                <a:latin typeface="Open Sans" pitchFamily="34" charset="0"/>
                <a:ea typeface="Open Sans" pitchFamily="34" charset="-122"/>
                <a:cs typeface="Open Sans" pitchFamily="34" charset="-120"/>
              </a:rPr>
              <a:t> offers a detailed breakdown of True Positives, True Negatives, False Positives, and False Negatives.</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1137</Words>
  <Application>Microsoft Office PowerPoint</Application>
  <PresentationFormat>Custom</PresentationFormat>
  <Paragraphs>117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Open Sans</vt:lpstr>
      <vt:lpstr>Arial</vt:lpstr>
      <vt:lpstr>Instrument Sans Medium</vt:lpstr>
      <vt:lpstr>Instrument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Abdelrahman</dc:creator>
  <cp:lastModifiedBy>Abdelrahman Helmy</cp:lastModifiedBy>
  <cp:revision>1</cp:revision>
  <dcterms:created xsi:type="dcterms:W3CDTF">2025-09-07T16:18:00Z</dcterms:created>
  <dcterms:modified xsi:type="dcterms:W3CDTF">2025-09-07T16:19:04Z</dcterms:modified>
</cp:coreProperties>
</file>